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61" r:id="rId8"/>
    <p:sldId id="265" r:id="rId9"/>
    <p:sldId id="260" r:id="rId10"/>
    <p:sldId id="262" r:id="rId11"/>
    <p:sldId id="263" r:id="rId12"/>
    <p:sldId id="264" r:id="rId13"/>
  </p:sldIdLst>
  <p:sldSz cx="18288000" cy="10287000"/>
  <p:notesSz cx="6858000" cy="9144000"/>
  <p:embeddedFontLst>
    <p:embeddedFont>
      <p:font typeface="Canva Sans Bold" panose="020B0604020202020204" charset="0"/>
      <p:regular r:id="rId15"/>
    </p:embeddedFont>
    <p:embeddedFont>
      <p:font typeface="Century Gothic" panose="020B0502020202020204" pitchFamily="34" charset="0"/>
      <p:regular r:id="rId16"/>
      <p:bold r:id="rId17"/>
      <p:italic r:id="rId18"/>
      <p:boldItalic r:id="rId19"/>
    </p:embeddedFont>
    <p:embeddedFont>
      <p:font typeface="Century Gothic Paneuropean" panose="020B0604020202020204" charset="0"/>
      <p:regular r:id="rId20"/>
    </p:embeddedFont>
    <p:embeddedFont>
      <p:font typeface="Century Gothic Paneuropean Bold" panose="020B0604020202020204" charset="0"/>
      <p:regular r:id="rId21"/>
    </p:embeddedFont>
    <p:embeddedFont>
      <p:font typeface="Open Sans 1" panose="020B0604020202020204" charset="0"/>
      <p:regular r:id="rId22"/>
    </p:embeddedFont>
    <p:embeddedFont>
      <p:font typeface="Open Sans 1 Bold" panose="020B0604020202020204" charset="0"/>
      <p:regular r:id="rId23"/>
    </p:embeddedFont>
    <p:embeddedFont>
      <p:font typeface="Open Sans 2" panose="020B0604020202020204" charset="0"/>
      <p:regular r:id="rId24"/>
    </p:embeddedFont>
    <p:embeddedFont>
      <p:font typeface="Open Sans 2 Bold" panose="020B0604020202020204" charset="0"/>
      <p:regular r:id="rId25"/>
    </p:embeddedFont>
    <p:embeddedFont>
      <p:font typeface="Poppins" panose="00000500000000000000" pitchFamily="2" charset="0"/>
      <p:regular r:id="rId26"/>
    </p:embeddedFont>
    <p:embeddedFont>
      <p:font typeface="Poppins Bold" panose="00000800000000000000" charset="0"/>
      <p:regular r:id="rId27"/>
    </p:embeddedFont>
    <p:embeddedFont>
      <p:font typeface="Poppins Extra-Light" panose="020B0604020202020204" charset="0"/>
      <p:regular r:id="rId28"/>
    </p:embeddedFont>
    <p:embeddedFont>
      <p:font typeface="Poppins Semi-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829F3-373A-46FF-87AB-2A365F16C7F7}" v="2" dt="2025-02-14T00:06:22.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556" autoAdjust="0"/>
  </p:normalViewPr>
  <p:slideViewPr>
    <p:cSldViewPr>
      <p:cViewPr varScale="1">
        <p:scale>
          <a:sx n="65" d="100"/>
          <a:sy n="65" d="100"/>
        </p:scale>
        <p:origin x="3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Sypkens" userId="50b5d4a2-da21-4ddc-9fa6-3b69f0ed7855" providerId="ADAL" clId="{A42829F3-373A-46FF-87AB-2A365F16C7F7}"/>
    <pc:docChg chg="undo custSel modSld">
      <pc:chgData name="Jerry Sypkens" userId="50b5d4a2-da21-4ddc-9fa6-3b69f0ed7855" providerId="ADAL" clId="{A42829F3-373A-46FF-87AB-2A365F16C7F7}" dt="2025-02-14T00:06:22.707" v="17"/>
      <pc:docMkLst>
        <pc:docMk/>
      </pc:docMkLst>
      <pc:sldChg chg="addSp delSp mod setBg">
        <pc:chgData name="Jerry Sypkens" userId="50b5d4a2-da21-4ddc-9fa6-3b69f0ed7855" providerId="ADAL" clId="{A42829F3-373A-46FF-87AB-2A365F16C7F7}" dt="2025-02-14T00:05:56.454" v="3"/>
        <pc:sldMkLst>
          <pc:docMk/>
          <pc:sldMk cId="0" sldId="256"/>
        </pc:sldMkLst>
        <pc:spChg chg="add del">
          <ac:chgData name="Jerry Sypkens" userId="50b5d4a2-da21-4ddc-9fa6-3b69f0ed7855" providerId="ADAL" clId="{A42829F3-373A-46FF-87AB-2A365F16C7F7}" dt="2025-02-14T00:05:51.038" v="2" actId="478"/>
          <ac:spMkLst>
            <pc:docMk/>
            <pc:sldMk cId="0" sldId="256"/>
            <ac:spMk id="2" creationId="{00000000-0000-0000-0000-000000000000}"/>
          </ac:spMkLst>
        </pc:spChg>
      </pc:sldChg>
      <pc:sldChg chg="delSp modSp mod">
        <pc:chgData name="Jerry Sypkens" userId="50b5d4a2-da21-4ddc-9fa6-3b69f0ed7855" providerId="ADAL" clId="{A42829F3-373A-46FF-87AB-2A365F16C7F7}" dt="2025-02-14T00:06:01.560" v="7" actId="478"/>
        <pc:sldMkLst>
          <pc:docMk/>
          <pc:sldMk cId="0" sldId="257"/>
        </pc:sldMkLst>
        <pc:grpChg chg="del">
          <ac:chgData name="Jerry Sypkens" userId="50b5d4a2-da21-4ddc-9fa6-3b69f0ed7855" providerId="ADAL" clId="{A42829F3-373A-46FF-87AB-2A365F16C7F7}" dt="2025-02-14T00:06:00.159" v="4" actId="478"/>
          <ac:grpSpMkLst>
            <pc:docMk/>
            <pc:sldMk cId="0" sldId="257"/>
            <ac:grpSpMk id="2" creationId="{00000000-0000-0000-0000-000000000000}"/>
          </ac:grpSpMkLst>
        </pc:grpChg>
        <pc:grpChg chg="del">
          <ac:chgData name="Jerry Sypkens" userId="50b5d4a2-da21-4ddc-9fa6-3b69f0ed7855" providerId="ADAL" clId="{A42829F3-373A-46FF-87AB-2A365F16C7F7}" dt="2025-02-14T00:06:00.848" v="5" actId="478"/>
          <ac:grpSpMkLst>
            <pc:docMk/>
            <pc:sldMk cId="0" sldId="257"/>
            <ac:grpSpMk id="4" creationId="{00000000-0000-0000-0000-000000000000}"/>
          </ac:grpSpMkLst>
        </pc:grpChg>
        <pc:grpChg chg="del mod">
          <ac:chgData name="Jerry Sypkens" userId="50b5d4a2-da21-4ddc-9fa6-3b69f0ed7855" providerId="ADAL" clId="{A42829F3-373A-46FF-87AB-2A365F16C7F7}" dt="2025-02-14T00:06:01.560" v="7" actId="478"/>
          <ac:grpSpMkLst>
            <pc:docMk/>
            <pc:sldMk cId="0" sldId="257"/>
            <ac:grpSpMk id="6" creationId="{00000000-0000-0000-0000-000000000000}"/>
          </ac:grpSpMkLst>
        </pc:grpChg>
      </pc:sldChg>
      <pc:sldChg chg="delSp mod">
        <pc:chgData name="Jerry Sypkens" userId="50b5d4a2-da21-4ddc-9fa6-3b69f0ed7855" providerId="ADAL" clId="{A42829F3-373A-46FF-87AB-2A365F16C7F7}" dt="2025-02-14T00:06:09.860" v="13" actId="478"/>
        <pc:sldMkLst>
          <pc:docMk/>
          <pc:sldMk cId="0" sldId="260"/>
        </pc:sldMkLst>
        <pc:grpChg chg="del">
          <ac:chgData name="Jerry Sypkens" userId="50b5d4a2-da21-4ddc-9fa6-3b69f0ed7855" providerId="ADAL" clId="{A42829F3-373A-46FF-87AB-2A365F16C7F7}" dt="2025-02-14T00:06:08.965" v="11" actId="478"/>
          <ac:grpSpMkLst>
            <pc:docMk/>
            <pc:sldMk cId="0" sldId="260"/>
            <ac:grpSpMk id="6" creationId="{00000000-0000-0000-0000-000000000000}"/>
          </ac:grpSpMkLst>
        </pc:grpChg>
        <pc:grpChg chg="del">
          <ac:chgData name="Jerry Sypkens" userId="50b5d4a2-da21-4ddc-9fa6-3b69f0ed7855" providerId="ADAL" clId="{A42829F3-373A-46FF-87AB-2A365F16C7F7}" dt="2025-02-14T00:06:09.437" v="12" actId="478"/>
          <ac:grpSpMkLst>
            <pc:docMk/>
            <pc:sldMk cId="0" sldId="260"/>
            <ac:grpSpMk id="8" creationId="{00000000-0000-0000-0000-000000000000}"/>
          </ac:grpSpMkLst>
        </pc:grpChg>
        <pc:grpChg chg="del">
          <ac:chgData name="Jerry Sypkens" userId="50b5d4a2-da21-4ddc-9fa6-3b69f0ed7855" providerId="ADAL" clId="{A42829F3-373A-46FF-87AB-2A365F16C7F7}" dt="2025-02-14T00:06:09.860" v="13" actId="478"/>
          <ac:grpSpMkLst>
            <pc:docMk/>
            <pc:sldMk cId="0" sldId="260"/>
            <ac:grpSpMk id="10" creationId="{00000000-0000-0000-0000-000000000000}"/>
          </ac:grpSpMkLst>
        </pc:grpChg>
      </pc:sldChg>
      <pc:sldChg chg="delSp mod">
        <pc:chgData name="Jerry Sypkens" userId="50b5d4a2-da21-4ddc-9fa6-3b69f0ed7855" providerId="ADAL" clId="{A42829F3-373A-46FF-87AB-2A365F16C7F7}" dt="2025-02-14T00:06:03.729" v="8" actId="478"/>
        <pc:sldMkLst>
          <pc:docMk/>
          <pc:sldMk cId="0" sldId="261"/>
        </pc:sldMkLst>
        <pc:grpChg chg="del">
          <ac:chgData name="Jerry Sypkens" userId="50b5d4a2-da21-4ddc-9fa6-3b69f0ed7855" providerId="ADAL" clId="{A42829F3-373A-46FF-87AB-2A365F16C7F7}" dt="2025-02-14T00:06:03.729" v="8" actId="478"/>
          <ac:grpSpMkLst>
            <pc:docMk/>
            <pc:sldMk cId="0" sldId="261"/>
            <ac:grpSpMk id="5" creationId="{00000000-0000-0000-0000-000000000000}"/>
          </ac:grpSpMkLst>
        </pc:grpChg>
      </pc:sldChg>
      <pc:sldChg chg="delSp mod">
        <pc:chgData name="Jerry Sypkens" userId="50b5d4a2-da21-4ddc-9fa6-3b69f0ed7855" providerId="ADAL" clId="{A42829F3-373A-46FF-87AB-2A365F16C7F7}" dt="2025-02-14T00:06:13.102" v="14" actId="478"/>
        <pc:sldMkLst>
          <pc:docMk/>
          <pc:sldMk cId="0" sldId="262"/>
        </pc:sldMkLst>
        <pc:grpChg chg="del">
          <ac:chgData name="Jerry Sypkens" userId="50b5d4a2-da21-4ddc-9fa6-3b69f0ed7855" providerId="ADAL" clId="{A42829F3-373A-46FF-87AB-2A365F16C7F7}" dt="2025-02-14T00:06:13.102" v="14" actId="478"/>
          <ac:grpSpMkLst>
            <pc:docMk/>
            <pc:sldMk cId="0" sldId="262"/>
            <ac:grpSpMk id="2" creationId="{00000000-0000-0000-0000-000000000000}"/>
          </ac:grpSpMkLst>
        </pc:grpChg>
      </pc:sldChg>
      <pc:sldChg chg="delSp mod">
        <pc:chgData name="Jerry Sypkens" userId="50b5d4a2-da21-4ddc-9fa6-3b69f0ed7855" providerId="ADAL" clId="{A42829F3-373A-46FF-87AB-2A365F16C7F7}" dt="2025-02-14T00:06:15.384" v="15" actId="478"/>
        <pc:sldMkLst>
          <pc:docMk/>
          <pc:sldMk cId="0" sldId="263"/>
        </pc:sldMkLst>
        <pc:grpChg chg="del">
          <ac:chgData name="Jerry Sypkens" userId="50b5d4a2-da21-4ddc-9fa6-3b69f0ed7855" providerId="ADAL" clId="{A42829F3-373A-46FF-87AB-2A365F16C7F7}" dt="2025-02-14T00:06:15.384" v="15" actId="478"/>
          <ac:grpSpMkLst>
            <pc:docMk/>
            <pc:sldMk cId="0" sldId="263"/>
            <ac:grpSpMk id="2" creationId="{00000000-0000-0000-0000-000000000000}"/>
          </ac:grpSpMkLst>
        </pc:grpChg>
      </pc:sldChg>
      <pc:sldChg chg="delSp mod setBg">
        <pc:chgData name="Jerry Sypkens" userId="50b5d4a2-da21-4ddc-9fa6-3b69f0ed7855" providerId="ADAL" clId="{A42829F3-373A-46FF-87AB-2A365F16C7F7}" dt="2025-02-14T00:06:22.707" v="17"/>
        <pc:sldMkLst>
          <pc:docMk/>
          <pc:sldMk cId="0" sldId="264"/>
        </pc:sldMkLst>
        <pc:spChg chg="del">
          <ac:chgData name="Jerry Sypkens" userId="50b5d4a2-da21-4ddc-9fa6-3b69f0ed7855" providerId="ADAL" clId="{A42829F3-373A-46FF-87AB-2A365F16C7F7}" dt="2025-02-14T00:06:18.014" v="16" actId="478"/>
          <ac:spMkLst>
            <pc:docMk/>
            <pc:sldMk cId="0" sldId="264"/>
            <ac:spMk id="2" creationId="{00000000-0000-0000-0000-000000000000}"/>
          </ac:spMkLst>
        </pc:spChg>
      </pc:sldChg>
      <pc:sldChg chg="delSp mod">
        <pc:chgData name="Jerry Sypkens" userId="50b5d4a2-da21-4ddc-9fa6-3b69f0ed7855" providerId="ADAL" clId="{A42829F3-373A-46FF-87AB-2A365F16C7F7}" dt="2025-02-14T00:06:06.530" v="10" actId="478"/>
        <pc:sldMkLst>
          <pc:docMk/>
          <pc:sldMk cId="0" sldId="265"/>
        </pc:sldMkLst>
        <pc:grpChg chg="del">
          <ac:chgData name="Jerry Sypkens" userId="50b5d4a2-da21-4ddc-9fa6-3b69f0ed7855" providerId="ADAL" clId="{A42829F3-373A-46FF-87AB-2A365F16C7F7}" dt="2025-02-14T00:06:05.944" v="9" actId="478"/>
          <ac:grpSpMkLst>
            <pc:docMk/>
            <pc:sldMk cId="0" sldId="265"/>
            <ac:grpSpMk id="6" creationId="{00000000-0000-0000-0000-000000000000}"/>
          </ac:grpSpMkLst>
        </pc:grpChg>
        <pc:grpChg chg="del">
          <ac:chgData name="Jerry Sypkens" userId="50b5d4a2-da21-4ddc-9fa6-3b69f0ed7855" providerId="ADAL" clId="{A42829F3-373A-46FF-87AB-2A365F16C7F7}" dt="2025-02-14T00:06:06.530" v="10" actId="478"/>
          <ac:grpSpMkLst>
            <pc:docMk/>
            <pc:sldMk cId="0" sldId="265"/>
            <ac:grpSpMk id="8"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Introduce ourselves: Bill &amp; Jacylyn Stokes, 3rd and 4th gen grape growers. </a:t>
            </a:r>
          </a:p>
          <a:p>
            <a:endParaRPr lang="en-US" dirty="0"/>
          </a:p>
          <a:p>
            <a:r>
              <a:rPr lang="en-US" dirty="0"/>
              <a:t>Majority of our farming is wine grapes, but we slowly transitioned to other permanent crops over the last 15 years </a:t>
            </a:r>
          </a:p>
          <a:p>
            <a:endParaRPr lang="en-US" dirty="0"/>
          </a:p>
          <a:p>
            <a:r>
              <a:rPr lang="en-US" dirty="0"/>
              <a:t>Today we are going to share about out u-pick experience with our 30 acres cherry orchard (located next and across from two of our vineyards).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 secret we are in a challenging market for all California crops, not just grapes </a:t>
            </a:r>
          </a:p>
          <a:p>
            <a:endParaRPr lang="en-US"/>
          </a:p>
          <a:p>
            <a:r>
              <a:rPr lang="en-US"/>
              <a:t>Needed to bring more people to our area to educate them -&gt; many peoples first time on a farm</a:t>
            </a:r>
          </a:p>
          <a:p>
            <a:endParaRPr lang="en-US"/>
          </a:p>
          <a:p>
            <a:r>
              <a:rPr lang="en-US"/>
              <a:t>Community needs to see where their food comes from and how we do our sustainability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reason it's important to bring people to our farm</a:t>
            </a:r>
          </a:p>
          <a:p>
            <a:endParaRPr lang="en-US"/>
          </a:p>
          <a:p>
            <a:r>
              <a:rPr lang="en-US"/>
              <a:t>We can share with them the science of farming </a:t>
            </a:r>
          </a:p>
          <a:p>
            <a:endParaRPr lang="en-US"/>
          </a:p>
          <a:p>
            <a:r>
              <a:rPr lang="en-US"/>
              <a:t>People didn't want to just pick cherries, they asked about walnuts, almonds, peaches, and yes, even WINEGRAPES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GET PEOPLE TO YOU</a:t>
            </a:r>
          </a:p>
          <a:p>
            <a:endParaRPr lang="en-US"/>
          </a:p>
          <a:p>
            <a:r>
              <a:rPr lang="en-US"/>
              <a:t>Simple flyer at local shops, super easy. Me/Sister went to our local spots in Sac and Lodi</a:t>
            </a:r>
          </a:p>
          <a:p>
            <a:endParaRPr lang="en-US"/>
          </a:p>
          <a:p>
            <a:r>
              <a:rPr lang="en-US"/>
              <a:t>Facebook page is easy and fast; did this over the hassle of a website</a:t>
            </a:r>
          </a:p>
          <a:p>
            <a:endParaRPr lang="en-US"/>
          </a:p>
          <a:p>
            <a:r>
              <a:rPr lang="en-US"/>
              <a:t>Signage (1-2 weeks prior): put a truck at one of our ranches with a large sign. Posted signs to ranch once get off freeway. </a:t>
            </a:r>
          </a:p>
          <a:p>
            <a:endParaRPr lang="en-US"/>
          </a:p>
          <a:p>
            <a:r>
              <a:rPr lang="en-US"/>
              <a:t>Instagram as main form of contact and outreach. Also attracted people from Elk Grove and Lodi. Messages from people regarding scheduling. Sister/I did this.</a:t>
            </a:r>
          </a:p>
          <a:p>
            <a:endParaRPr lang="en-US"/>
          </a:p>
          <a:p>
            <a:r>
              <a:rPr lang="en-US"/>
              <a:t>Use your community! People will share with others and bring groups. We would have LARGE groups arrive, mainly younger generations. Often with parents, but teenagers also came in groups. PHOTO OPPORTUNITY.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did this as a family! Comes from such a different place when you are in the orchard with your family’s energy and joy. </a:t>
            </a:r>
          </a:p>
          <a:p>
            <a:endParaRPr lang="en-US" dirty="0"/>
          </a:p>
          <a:p>
            <a:r>
              <a:rPr lang="en-US" dirty="0"/>
              <a:t>My Dad, my sister, myself, her kids, our mom, our grandparents ALL showed up to help. </a:t>
            </a:r>
          </a:p>
          <a:p>
            <a:endParaRPr lang="en-US" dirty="0"/>
          </a:p>
          <a:p>
            <a:r>
              <a:rPr lang="en-US" dirty="0"/>
              <a:t>Our friends were our first guests! </a:t>
            </a:r>
          </a:p>
          <a:p>
            <a:endParaRPr lang="en-US" dirty="0"/>
          </a:p>
          <a:p>
            <a:r>
              <a:rPr lang="en-US" dirty="0"/>
              <a:t>It was fun! Quality time. Free labor. Talk about set up process and get the logistics figured out.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That thing we do every day, not everyone gets to. </a:t>
            </a:r>
          </a:p>
          <a:p>
            <a:endParaRPr lang="en-US" dirty="0"/>
          </a:p>
          <a:p>
            <a:r>
              <a:rPr lang="en-US" dirty="0"/>
              <a:t>People grave nature, outdoors, and being around each other.</a:t>
            </a:r>
          </a:p>
          <a:p>
            <a:endParaRPr lang="en-US" dirty="0"/>
          </a:p>
          <a:p>
            <a:r>
              <a:rPr lang="en-US" dirty="0"/>
              <a:t>Offered activities that were easy for us to do: set up an easy photo booth, brought in parked tractor for kids to play, and offered Kubota rides to take kids around the orchard and see our vineyard next door.  </a:t>
            </a:r>
          </a:p>
          <a:p>
            <a:endParaRPr lang="en-US" dirty="0"/>
          </a:p>
          <a:p>
            <a:r>
              <a:rPr lang="en-US" dirty="0"/>
              <a:t>We become a place of joy for families, friends, and our community! </a:t>
            </a:r>
          </a:p>
          <a:p>
            <a:endParaRPr lang="en-US" dirty="0"/>
          </a:p>
          <a:p>
            <a:r>
              <a:rPr lang="en-US" dirty="0"/>
              <a:t>If people come, they will ask questions. This was great for us!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Low cost and labor in comparison to other routes</a:t>
            </a:r>
          </a:p>
          <a:p>
            <a:endParaRPr lang="en-US" dirty="0"/>
          </a:p>
          <a:p>
            <a:r>
              <a:rPr lang="en-US" dirty="0"/>
              <a:t>More control over pricing and direct to direct contact with buyer, therefore a potential for greater profit margin </a:t>
            </a:r>
          </a:p>
          <a:p>
            <a:endParaRPr lang="en-US" dirty="0"/>
          </a:p>
          <a:p>
            <a:r>
              <a:rPr lang="en-US" dirty="0"/>
              <a:t>Need to attract visitors! Had 150 families over 6 days attend. </a:t>
            </a:r>
          </a:p>
          <a:p>
            <a:endParaRPr lang="en-US" dirty="0"/>
          </a:p>
          <a:p>
            <a:r>
              <a:rPr lang="en-US" dirty="0"/>
              <a:t>Location MATTERS: people came from mainly Elk Grove; I-5 freeway access. That was new to us and we didn’t expect it so we are going to target that area specifically this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Talk about u-pick expansion into other fruits and nuts. </a:t>
            </a:r>
          </a:p>
          <a:p>
            <a:endParaRPr lang="en-US" dirty="0"/>
          </a:p>
          <a:p>
            <a:r>
              <a:rPr lang="en-US" dirty="0"/>
              <a:t>Adding honey to tell story of pollination and cherries; another educational opportunity and way to make money</a:t>
            </a:r>
          </a:p>
          <a:p>
            <a:endParaRPr lang="en-US" dirty="0"/>
          </a:p>
          <a:p>
            <a:r>
              <a:rPr lang="en-US" dirty="0"/>
              <a:t>Offer vine leases to winemakers </a:t>
            </a:r>
          </a:p>
          <a:p>
            <a:endParaRPr lang="en-US" dirty="0"/>
          </a:p>
          <a:p>
            <a:r>
              <a:rPr lang="en-US" dirty="0"/>
              <a:t>There are so many opportunities!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Follow us on Instagram </a:t>
            </a: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66774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3"/>
          <p:cNvSpPr txBox="1"/>
          <p:nvPr/>
        </p:nvSpPr>
        <p:spPr>
          <a:xfrm>
            <a:off x="1028700" y="7079427"/>
            <a:ext cx="13108122" cy="1819275"/>
          </a:xfrm>
          <a:prstGeom prst="rect">
            <a:avLst/>
          </a:prstGeom>
        </p:spPr>
        <p:txBody>
          <a:bodyPr lIns="0" tIns="0" rIns="0" bIns="0" rtlCol="0" anchor="t">
            <a:spAutoFit/>
          </a:bodyPr>
          <a:lstStyle/>
          <a:p>
            <a:pPr algn="l">
              <a:lnSpc>
                <a:spcPts val="11550"/>
              </a:lnSpc>
            </a:pPr>
            <a:r>
              <a:rPr lang="en-US" sz="15000" b="1" spc="-990" dirty="0">
                <a:solidFill>
                  <a:srgbClr val="FFFFFF"/>
                </a:solidFill>
                <a:latin typeface="Poppins Semi-Bold"/>
                <a:ea typeface="Poppins Semi-Bold"/>
                <a:cs typeface="Poppins Semi-Bold"/>
                <a:sym typeface="Poppins Semi-Bold"/>
              </a:rPr>
              <a:t>Agritourism</a:t>
            </a:r>
          </a:p>
        </p:txBody>
      </p:sp>
      <p:sp>
        <p:nvSpPr>
          <p:cNvPr id="4" name="TextBox 4"/>
          <p:cNvSpPr txBox="1"/>
          <p:nvPr/>
        </p:nvSpPr>
        <p:spPr>
          <a:xfrm>
            <a:off x="1028700" y="9051925"/>
            <a:ext cx="6764842" cy="497967"/>
          </a:xfrm>
          <a:prstGeom prst="rect">
            <a:avLst/>
          </a:prstGeom>
        </p:spPr>
        <p:txBody>
          <a:bodyPr lIns="0" tIns="0" rIns="0" bIns="0" rtlCol="0" anchor="t">
            <a:spAutoFit/>
          </a:bodyPr>
          <a:lstStyle/>
          <a:p>
            <a:pPr algn="l">
              <a:lnSpc>
                <a:spcPts val="3744"/>
              </a:lnSpc>
            </a:pPr>
            <a:r>
              <a:rPr lang="en-US" sz="3200" spc="-108" dirty="0">
                <a:solidFill>
                  <a:srgbClr val="FFFFFF"/>
                </a:solidFill>
                <a:latin typeface="Poppins"/>
                <a:ea typeface="Poppins"/>
                <a:cs typeface="Poppins"/>
                <a:sym typeface="Poppins"/>
              </a:rPr>
              <a:t>Diversifying our Family Farm</a:t>
            </a:r>
          </a:p>
        </p:txBody>
      </p:sp>
      <p:sp>
        <p:nvSpPr>
          <p:cNvPr id="5" name="TextBox 5"/>
          <p:cNvSpPr txBox="1"/>
          <p:nvPr/>
        </p:nvSpPr>
        <p:spPr>
          <a:xfrm>
            <a:off x="9563854" y="9070975"/>
            <a:ext cx="7695446" cy="349391"/>
          </a:xfrm>
          <a:prstGeom prst="rect">
            <a:avLst/>
          </a:prstGeom>
        </p:spPr>
        <p:txBody>
          <a:bodyPr lIns="0" tIns="0" rIns="0" bIns="0" rtlCol="0" anchor="t">
            <a:spAutoFit/>
          </a:bodyPr>
          <a:lstStyle/>
          <a:p>
            <a:pPr algn="r">
              <a:lnSpc>
                <a:spcPts val="2749"/>
              </a:lnSpc>
            </a:pPr>
            <a:r>
              <a:rPr lang="en-US" sz="2499" spc="-84" dirty="0">
                <a:solidFill>
                  <a:srgbClr val="FFFFFF"/>
                </a:solidFill>
                <a:latin typeface="Poppins Extra-Light"/>
                <a:ea typeface="Poppins Extra-Light"/>
                <a:cs typeface="Poppins Extra-Light"/>
                <a:sym typeface="Poppins Extra-Light"/>
              </a:rPr>
              <a:t>Presented by the Stokes family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028700" y="7742409"/>
            <a:ext cx="5201986" cy="946948"/>
            <a:chOff x="0" y="0"/>
            <a:chExt cx="4110211" cy="748206"/>
          </a:xfrm>
        </p:grpSpPr>
        <p:sp>
          <p:nvSpPr>
            <p:cNvPr id="9" name="Freeform 9"/>
            <p:cNvSpPr/>
            <p:nvPr/>
          </p:nvSpPr>
          <p:spPr>
            <a:xfrm>
              <a:off x="0" y="0"/>
              <a:ext cx="4110212" cy="748206"/>
            </a:xfrm>
            <a:custGeom>
              <a:avLst/>
              <a:gdLst/>
              <a:ahLst/>
              <a:cxnLst/>
              <a:rect l="l" t="t" r="r" b="b"/>
              <a:pathLst>
                <a:path w="4110212" h="748206">
                  <a:moveTo>
                    <a:pt x="0" y="0"/>
                  </a:moveTo>
                  <a:lnTo>
                    <a:pt x="4110212" y="0"/>
                  </a:lnTo>
                  <a:lnTo>
                    <a:pt x="4110212" y="748206"/>
                  </a:lnTo>
                  <a:lnTo>
                    <a:pt x="0" y="748206"/>
                  </a:lnTo>
                  <a:close/>
                </a:path>
              </a:pathLst>
            </a:custGeom>
            <a:solidFill>
              <a:srgbClr val="561E22">
                <a:alpha val="76863"/>
              </a:srgbClr>
            </a:solidFill>
          </p:spPr>
          <p:txBody>
            <a:bodyPr/>
            <a:lstStyle/>
            <a:p>
              <a:endParaRPr lang="en-US"/>
            </a:p>
          </p:txBody>
        </p:sp>
        <p:sp>
          <p:nvSpPr>
            <p:cNvPr id="10" name="TextBox 10"/>
            <p:cNvSpPr txBox="1"/>
            <p:nvPr/>
          </p:nvSpPr>
          <p:spPr>
            <a:xfrm>
              <a:off x="0" y="-38100"/>
              <a:ext cx="4110211" cy="78630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01228" y="7870207"/>
            <a:ext cx="4052921" cy="537845"/>
          </a:xfrm>
          <a:prstGeom prst="rect">
            <a:avLst/>
          </a:prstGeom>
        </p:spPr>
        <p:txBody>
          <a:bodyPr lIns="0" tIns="0" rIns="0" bIns="0" rtlCol="0" anchor="t">
            <a:spAutoFit/>
          </a:bodyPr>
          <a:lstStyle/>
          <a:p>
            <a:pPr algn="ctr">
              <a:lnSpc>
                <a:spcPts val="4479"/>
              </a:lnSpc>
              <a:spcBef>
                <a:spcPct val="0"/>
              </a:spcBef>
            </a:pPr>
            <a:r>
              <a:rPr lang="en-US" sz="3199" b="1">
                <a:solidFill>
                  <a:srgbClr val="FFFFFF"/>
                </a:solidFill>
                <a:latin typeface="Open Sans 1 Bold"/>
                <a:ea typeface="Open Sans 1 Bold"/>
                <a:cs typeface="Open Sans 1 Bold"/>
                <a:sym typeface="Open Sans 1 Bold"/>
              </a:rPr>
              <a:t>Market Challenges</a:t>
            </a:r>
          </a:p>
        </p:txBody>
      </p:sp>
      <p:grpSp>
        <p:nvGrpSpPr>
          <p:cNvPr id="12" name="Group 12"/>
          <p:cNvGrpSpPr/>
          <p:nvPr/>
        </p:nvGrpSpPr>
        <p:grpSpPr>
          <a:xfrm>
            <a:off x="6545011" y="7796232"/>
            <a:ext cx="5197977" cy="946948"/>
            <a:chOff x="0" y="0"/>
            <a:chExt cx="4107044" cy="748206"/>
          </a:xfrm>
        </p:grpSpPr>
        <p:sp>
          <p:nvSpPr>
            <p:cNvPr id="13" name="Freeform 13"/>
            <p:cNvSpPr/>
            <p:nvPr/>
          </p:nvSpPr>
          <p:spPr>
            <a:xfrm>
              <a:off x="0" y="0"/>
              <a:ext cx="4107044" cy="748206"/>
            </a:xfrm>
            <a:custGeom>
              <a:avLst/>
              <a:gdLst/>
              <a:ahLst/>
              <a:cxnLst/>
              <a:rect l="l" t="t" r="r" b="b"/>
              <a:pathLst>
                <a:path w="4107044" h="748206">
                  <a:moveTo>
                    <a:pt x="0" y="0"/>
                  </a:moveTo>
                  <a:lnTo>
                    <a:pt x="4107044" y="0"/>
                  </a:lnTo>
                  <a:lnTo>
                    <a:pt x="4107044" y="748206"/>
                  </a:lnTo>
                  <a:lnTo>
                    <a:pt x="0" y="748206"/>
                  </a:lnTo>
                  <a:close/>
                </a:path>
              </a:pathLst>
            </a:custGeom>
            <a:solidFill>
              <a:srgbClr val="536A42">
                <a:alpha val="81961"/>
              </a:srgbClr>
            </a:solidFill>
          </p:spPr>
          <p:txBody>
            <a:bodyPr/>
            <a:lstStyle/>
            <a:p>
              <a:endParaRPr lang="en-US"/>
            </a:p>
          </p:txBody>
        </p:sp>
        <p:sp>
          <p:nvSpPr>
            <p:cNvPr id="14" name="TextBox 14"/>
            <p:cNvSpPr txBox="1"/>
            <p:nvPr/>
          </p:nvSpPr>
          <p:spPr>
            <a:xfrm>
              <a:off x="0" y="-38100"/>
              <a:ext cx="4107044" cy="786306"/>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6562405" y="7976673"/>
            <a:ext cx="5197977" cy="537845"/>
          </a:xfrm>
          <a:prstGeom prst="rect">
            <a:avLst/>
          </a:prstGeom>
        </p:spPr>
        <p:txBody>
          <a:bodyPr lIns="0" tIns="0" rIns="0" bIns="0" rtlCol="0" anchor="t">
            <a:spAutoFit/>
          </a:bodyPr>
          <a:lstStyle/>
          <a:p>
            <a:pPr algn="ctr">
              <a:lnSpc>
                <a:spcPts val="4479"/>
              </a:lnSpc>
              <a:spcBef>
                <a:spcPct val="0"/>
              </a:spcBef>
            </a:pPr>
            <a:r>
              <a:rPr lang="en-US" sz="3199" b="1" dirty="0">
                <a:solidFill>
                  <a:srgbClr val="FFFFFF"/>
                </a:solidFill>
                <a:latin typeface="Open Sans 1 Bold"/>
                <a:ea typeface="Open Sans 1 Bold"/>
                <a:cs typeface="Open Sans 1 Bold"/>
                <a:sym typeface="Open Sans 1 Bold"/>
              </a:rPr>
              <a:t>Educational Opportunity</a:t>
            </a:r>
          </a:p>
        </p:txBody>
      </p:sp>
      <p:grpSp>
        <p:nvGrpSpPr>
          <p:cNvPr id="16" name="Group 16"/>
          <p:cNvGrpSpPr/>
          <p:nvPr/>
        </p:nvGrpSpPr>
        <p:grpSpPr>
          <a:xfrm>
            <a:off x="12651878" y="7742409"/>
            <a:ext cx="5190457" cy="946948"/>
            <a:chOff x="0" y="0"/>
            <a:chExt cx="4101102" cy="748206"/>
          </a:xfrm>
        </p:grpSpPr>
        <p:sp>
          <p:nvSpPr>
            <p:cNvPr id="17" name="Freeform 17"/>
            <p:cNvSpPr/>
            <p:nvPr/>
          </p:nvSpPr>
          <p:spPr>
            <a:xfrm>
              <a:off x="0" y="0"/>
              <a:ext cx="4101102" cy="748206"/>
            </a:xfrm>
            <a:custGeom>
              <a:avLst/>
              <a:gdLst/>
              <a:ahLst/>
              <a:cxnLst/>
              <a:rect l="l" t="t" r="r" b="b"/>
              <a:pathLst>
                <a:path w="4101102" h="748206">
                  <a:moveTo>
                    <a:pt x="0" y="0"/>
                  </a:moveTo>
                  <a:lnTo>
                    <a:pt x="4101102" y="0"/>
                  </a:lnTo>
                  <a:lnTo>
                    <a:pt x="4101102" y="748206"/>
                  </a:lnTo>
                  <a:lnTo>
                    <a:pt x="0" y="748206"/>
                  </a:lnTo>
                  <a:close/>
                </a:path>
              </a:pathLst>
            </a:custGeom>
            <a:solidFill>
              <a:srgbClr val="B89FA9">
                <a:alpha val="87843"/>
              </a:srgbClr>
            </a:solidFill>
          </p:spPr>
          <p:txBody>
            <a:bodyPr/>
            <a:lstStyle/>
            <a:p>
              <a:endParaRPr lang="en-US"/>
            </a:p>
          </p:txBody>
        </p:sp>
        <p:sp>
          <p:nvSpPr>
            <p:cNvPr id="18" name="TextBox 18"/>
            <p:cNvSpPr txBox="1"/>
            <p:nvPr/>
          </p:nvSpPr>
          <p:spPr>
            <a:xfrm>
              <a:off x="0" y="-38100"/>
              <a:ext cx="4101102" cy="786306"/>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2651878" y="7941881"/>
            <a:ext cx="5199982" cy="537845"/>
          </a:xfrm>
          <a:prstGeom prst="rect">
            <a:avLst/>
          </a:prstGeom>
        </p:spPr>
        <p:txBody>
          <a:bodyPr lIns="0" tIns="0" rIns="0" bIns="0" rtlCol="0" anchor="t">
            <a:spAutoFit/>
          </a:bodyPr>
          <a:lstStyle/>
          <a:p>
            <a:pPr algn="ctr">
              <a:lnSpc>
                <a:spcPts val="4479"/>
              </a:lnSpc>
              <a:spcBef>
                <a:spcPct val="0"/>
              </a:spcBef>
            </a:pPr>
            <a:r>
              <a:rPr lang="en-US" sz="3199" b="1">
                <a:solidFill>
                  <a:srgbClr val="FFFFFF"/>
                </a:solidFill>
                <a:latin typeface="Open Sans 1 Bold"/>
                <a:ea typeface="Open Sans 1 Bold"/>
                <a:cs typeface="Open Sans 1 Bold"/>
                <a:sym typeface="Open Sans 1 Bold"/>
              </a:rPr>
              <a:t>Showcase Sustainability</a:t>
            </a:r>
          </a:p>
        </p:txBody>
      </p:sp>
      <p:sp>
        <p:nvSpPr>
          <p:cNvPr id="20" name="TextBox 20"/>
          <p:cNvSpPr txBox="1"/>
          <p:nvPr/>
        </p:nvSpPr>
        <p:spPr>
          <a:xfrm>
            <a:off x="300298" y="702551"/>
            <a:ext cx="16959002" cy="1386426"/>
          </a:xfrm>
          <a:prstGeom prst="rect">
            <a:avLst/>
          </a:prstGeom>
        </p:spPr>
        <p:txBody>
          <a:bodyPr lIns="0" tIns="0" rIns="0" bIns="0" rtlCol="0" anchor="t">
            <a:spAutoFit/>
          </a:bodyPr>
          <a:lstStyle/>
          <a:p>
            <a:pPr algn="ctr">
              <a:lnSpc>
                <a:spcPts val="11417"/>
              </a:lnSpc>
              <a:spcBef>
                <a:spcPct val="0"/>
              </a:spcBef>
            </a:pPr>
            <a:r>
              <a:rPr lang="en-US" sz="8155">
                <a:solidFill>
                  <a:srgbClr val="000000"/>
                </a:solidFill>
                <a:latin typeface="Century Gothic Paneuropean"/>
                <a:ea typeface="Century Gothic Paneuropean"/>
                <a:cs typeface="Century Gothic Paneuropean"/>
                <a:sym typeface="Century Gothic Paneuropean"/>
              </a:rPr>
              <a:t>The Reason Behind Our U-Pick</a:t>
            </a:r>
          </a:p>
        </p:txBody>
      </p:sp>
      <p:grpSp>
        <p:nvGrpSpPr>
          <p:cNvPr id="21" name="Group 21"/>
          <p:cNvGrpSpPr/>
          <p:nvPr/>
        </p:nvGrpSpPr>
        <p:grpSpPr>
          <a:xfrm>
            <a:off x="1766664" y="2424201"/>
            <a:ext cx="14026269" cy="47756"/>
            <a:chOff x="0" y="0"/>
            <a:chExt cx="11082484" cy="37734"/>
          </a:xfrm>
        </p:grpSpPr>
        <p:sp>
          <p:nvSpPr>
            <p:cNvPr id="22" name="Freeform 22"/>
            <p:cNvSpPr/>
            <p:nvPr/>
          </p:nvSpPr>
          <p:spPr>
            <a:xfrm>
              <a:off x="0" y="0"/>
              <a:ext cx="11082484" cy="37734"/>
            </a:xfrm>
            <a:custGeom>
              <a:avLst/>
              <a:gdLst/>
              <a:ahLst/>
              <a:cxnLst/>
              <a:rect l="l" t="t" r="r" b="b"/>
              <a:pathLst>
                <a:path w="11082484" h="37734">
                  <a:moveTo>
                    <a:pt x="0" y="0"/>
                  </a:moveTo>
                  <a:lnTo>
                    <a:pt x="11082484" y="0"/>
                  </a:lnTo>
                  <a:lnTo>
                    <a:pt x="11082484" y="37734"/>
                  </a:lnTo>
                  <a:lnTo>
                    <a:pt x="0" y="37734"/>
                  </a:lnTo>
                  <a:close/>
                </a:path>
              </a:pathLst>
            </a:custGeom>
            <a:solidFill>
              <a:srgbClr val="B89FA9"/>
            </a:solidFill>
          </p:spPr>
          <p:txBody>
            <a:bodyPr/>
            <a:lstStyle/>
            <a:p>
              <a:endParaRPr lang="en-US"/>
            </a:p>
          </p:txBody>
        </p:sp>
        <p:sp>
          <p:nvSpPr>
            <p:cNvPr id="23" name="TextBox 23"/>
            <p:cNvSpPr txBox="1"/>
            <p:nvPr/>
          </p:nvSpPr>
          <p:spPr>
            <a:xfrm>
              <a:off x="0" y="-38100"/>
              <a:ext cx="11082484" cy="75834"/>
            </a:xfrm>
            <a:prstGeom prst="rect">
              <a:avLst/>
            </a:prstGeom>
          </p:spPr>
          <p:txBody>
            <a:bodyPr lIns="50800" tIns="50800" rIns="50800" bIns="50800" rtlCol="0" anchor="ctr"/>
            <a:lstStyle/>
            <a:p>
              <a:pPr algn="ctr">
                <a:lnSpc>
                  <a:spcPts val="2659"/>
                </a:lnSpc>
              </a:pPr>
              <a:endParaRPr/>
            </a:p>
          </p:txBody>
        </p:sp>
      </p:grpSp>
      <p:sp>
        <p:nvSpPr>
          <p:cNvPr id="24" name="TextBox 5">
            <a:extLst>
              <a:ext uri="{FF2B5EF4-FFF2-40B4-BE49-F238E27FC236}">
                <a16:creationId xmlns:a16="http://schemas.microsoft.com/office/drawing/2014/main" id="{C079837A-1A74-2B6A-C933-9BC0FBD7C77D}"/>
              </a:ext>
            </a:extLst>
          </p:cNvPr>
          <p:cNvSpPr txBox="1"/>
          <p:nvPr/>
        </p:nvSpPr>
        <p:spPr>
          <a:xfrm>
            <a:off x="10110313" y="9873560"/>
            <a:ext cx="7695446" cy="346249"/>
          </a:xfrm>
          <a:prstGeom prst="rect">
            <a:avLst/>
          </a:prstGeom>
        </p:spPr>
        <p:txBody>
          <a:bodyPr lIns="0" tIns="0" rIns="0" bIns="0" rtlCol="0" anchor="t">
            <a:spAutoFit/>
          </a:bodyPr>
          <a:lstStyle/>
          <a:p>
            <a:pPr algn="r">
              <a:lnSpc>
                <a:spcPts val="2749"/>
              </a:lnSpc>
            </a:pPr>
            <a:r>
              <a:rPr lang="en-US" sz="2200" spc="-84" dirty="0">
                <a:latin typeface="Poppins Extra-Light"/>
                <a:ea typeface="Poppins Extra-Light"/>
                <a:cs typeface="Poppins Extra-Light"/>
                <a:sym typeface="Poppins Extra-Light"/>
              </a:rPr>
              <a:t>@stokesvineyards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11334" y="2566863"/>
            <a:ext cx="14265333" cy="36671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Century Gothic Paneuropean"/>
                <a:ea typeface="Century Gothic Paneuropean"/>
                <a:cs typeface="Century Gothic Paneuropean"/>
                <a:sym typeface="Century Gothic Paneuropean"/>
              </a:rPr>
              <a:t>“We nurture our grapevines with the same care as a doctor to their patient”</a:t>
            </a:r>
          </a:p>
        </p:txBody>
      </p:sp>
      <p:sp>
        <p:nvSpPr>
          <p:cNvPr id="3" name="TextBox 3"/>
          <p:cNvSpPr txBox="1"/>
          <p:nvPr/>
        </p:nvSpPr>
        <p:spPr>
          <a:xfrm>
            <a:off x="2278582" y="6664382"/>
            <a:ext cx="13730835" cy="679451"/>
          </a:xfrm>
          <a:prstGeom prst="rect">
            <a:avLst/>
          </a:prstGeom>
        </p:spPr>
        <p:txBody>
          <a:bodyPr lIns="0" tIns="0" rIns="0" bIns="0" rtlCol="0" anchor="t">
            <a:spAutoFit/>
          </a:bodyPr>
          <a:lstStyle/>
          <a:p>
            <a:pPr marL="0" lvl="0" indent="0" algn="ctr">
              <a:lnSpc>
                <a:spcPts val="5599"/>
              </a:lnSpc>
              <a:spcBef>
                <a:spcPct val="0"/>
              </a:spcBef>
            </a:pPr>
            <a:r>
              <a:rPr lang="en-US" sz="3999">
                <a:solidFill>
                  <a:srgbClr val="1F2020"/>
                </a:solidFill>
                <a:latin typeface="Open Sans 2"/>
                <a:ea typeface="Open Sans 2"/>
                <a:cs typeface="Open Sans 2"/>
                <a:sym typeface="Open Sans 2"/>
              </a:rPr>
              <a:t>Farming is a a science and we are the doctors of the vine. </a:t>
            </a:r>
          </a:p>
        </p:txBody>
      </p:sp>
      <p:sp>
        <p:nvSpPr>
          <p:cNvPr id="4" name="TextBox 5">
            <a:extLst>
              <a:ext uri="{FF2B5EF4-FFF2-40B4-BE49-F238E27FC236}">
                <a16:creationId xmlns:a16="http://schemas.microsoft.com/office/drawing/2014/main" id="{D9F8FBD0-0503-33C9-DF23-9CE54EDAD7A6}"/>
              </a:ext>
            </a:extLst>
          </p:cNvPr>
          <p:cNvSpPr txBox="1"/>
          <p:nvPr/>
        </p:nvSpPr>
        <p:spPr>
          <a:xfrm>
            <a:off x="10363200" y="9791700"/>
            <a:ext cx="7695446" cy="346249"/>
          </a:xfrm>
          <a:prstGeom prst="rect">
            <a:avLst/>
          </a:prstGeom>
        </p:spPr>
        <p:txBody>
          <a:bodyPr lIns="0" tIns="0" rIns="0" bIns="0" rtlCol="0" anchor="t">
            <a:spAutoFit/>
          </a:bodyPr>
          <a:lstStyle/>
          <a:p>
            <a:pPr algn="r">
              <a:lnSpc>
                <a:spcPts val="2749"/>
              </a:lnSpc>
            </a:pPr>
            <a:r>
              <a:rPr lang="en-US" sz="2200" spc="-84" dirty="0">
                <a:latin typeface="Poppins Extra-Light"/>
                <a:ea typeface="Poppins Extra-Light"/>
                <a:cs typeface="Poppins Extra-Light"/>
                <a:sym typeface="Poppins Extra-Light"/>
              </a:rPr>
              <a:t>@stokesvineyards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7334" y="0"/>
            <a:ext cx="19402668" cy="10784966"/>
            <a:chOff x="0" y="0"/>
            <a:chExt cx="5110168" cy="2840485"/>
          </a:xfrm>
        </p:grpSpPr>
        <p:sp>
          <p:nvSpPr>
            <p:cNvPr id="3" name="Freeform 3"/>
            <p:cNvSpPr/>
            <p:nvPr/>
          </p:nvSpPr>
          <p:spPr>
            <a:xfrm>
              <a:off x="0" y="0"/>
              <a:ext cx="5110168" cy="2840485"/>
            </a:xfrm>
            <a:custGeom>
              <a:avLst/>
              <a:gdLst/>
              <a:ahLst/>
              <a:cxnLst/>
              <a:rect l="l" t="t" r="r" b="b"/>
              <a:pathLst>
                <a:path w="5110168" h="2840485">
                  <a:moveTo>
                    <a:pt x="0" y="0"/>
                  </a:moveTo>
                  <a:lnTo>
                    <a:pt x="5110168" y="0"/>
                  </a:lnTo>
                  <a:lnTo>
                    <a:pt x="5110168" y="2840485"/>
                  </a:lnTo>
                  <a:lnTo>
                    <a:pt x="0" y="2840485"/>
                  </a:lnTo>
                  <a:close/>
                </a:path>
              </a:pathLst>
            </a:custGeom>
            <a:solidFill>
              <a:srgbClr val="626832">
                <a:alpha val="8627"/>
              </a:srgbClr>
            </a:solidFill>
          </p:spPr>
          <p:txBody>
            <a:bodyPr/>
            <a:lstStyle/>
            <a:p>
              <a:endParaRPr lang="en-US"/>
            </a:p>
          </p:txBody>
        </p:sp>
        <p:sp>
          <p:nvSpPr>
            <p:cNvPr id="4" name="TextBox 4"/>
            <p:cNvSpPr txBox="1"/>
            <p:nvPr/>
          </p:nvSpPr>
          <p:spPr>
            <a:xfrm>
              <a:off x="0" y="-85725"/>
              <a:ext cx="5110168" cy="2926210"/>
            </a:xfrm>
            <a:prstGeom prst="rect">
              <a:avLst/>
            </a:prstGeom>
          </p:spPr>
          <p:txBody>
            <a:bodyPr lIns="50800" tIns="50800" rIns="50800" bIns="50800" rtlCol="0" anchor="ctr"/>
            <a:lstStyle/>
            <a:p>
              <a:pPr algn="ctr">
                <a:lnSpc>
                  <a:spcPts val="4500"/>
                </a:lnSpc>
              </a:pPr>
              <a:endParaRPr/>
            </a:p>
          </p:txBody>
        </p:sp>
      </p:grpSp>
      <p:grpSp>
        <p:nvGrpSpPr>
          <p:cNvPr id="7" name="Group 7"/>
          <p:cNvGrpSpPr/>
          <p:nvPr/>
        </p:nvGrpSpPr>
        <p:grpSpPr>
          <a:xfrm>
            <a:off x="8431890" y="821250"/>
            <a:ext cx="8827410" cy="8132800"/>
            <a:chOff x="0" y="-9525"/>
            <a:chExt cx="11769880" cy="10843732"/>
          </a:xfrm>
        </p:grpSpPr>
        <p:sp>
          <p:nvSpPr>
            <p:cNvPr id="8" name="TextBox 8"/>
            <p:cNvSpPr txBox="1"/>
            <p:nvPr/>
          </p:nvSpPr>
          <p:spPr>
            <a:xfrm>
              <a:off x="170209" y="-9525"/>
              <a:ext cx="10904035" cy="1838325"/>
            </a:xfrm>
            <a:prstGeom prst="rect">
              <a:avLst/>
            </a:prstGeom>
          </p:spPr>
          <p:txBody>
            <a:bodyPr lIns="0" tIns="0" rIns="0" bIns="0" rtlCol="0" anchor="t">
              <a:spAutoFit/>
            </a:bodyPr>
            <a:lstStyle/>
            <a:p>
              <a:pPr marL="0" lvl="0" indent="0" algn="l">
                <a:lnSpc>
                  <a:spcPts val="10800"/>
                </a:lnSpc>
              </a:pPr>
              <a:r>
                <a:rPr lang="en-US" sz="9000" b="1">
                  <a:solidFill>
                    <a:srgbClr val="1F2020"/>
                  </a:solidFill>
                  <a:latin typeface="Century Gothic Paneuropean Bold"/>
                  <a:ea typeface="Century Gothic Paneuropean Bold"/>
                  <a:cs typeface="Century Gothic Paneuropean Bold"/>
                  <a:sym typeface="Century Gothic Paneuropean Bold"/>
                </a:rPr>
                <a:t>Outreach</a:t>
              </a:r>
            </a:p>
          </p:txBody>
        </p:sp>
        <p:sp>
          <p:nvSpPr>
            <p:cNvPr id="9" name="TextBox 9"/>
            <p:cNvSpPr txBox="1"/>
            <p:nvPr/>
          </p:nvSpPr>
          <p:spPr>
            <a:xfrm>
              <a:off x="170208" y="3062337"/>
              <a:ext cx="11599671" cy="7771870"/>
            </a:xfrm>
            <a:prstGeom prst="rect">
              <a:avLst/>
            </a:prstGeom>
          </p:spPr>
          <p:txBody>
            <a:bodyPr wrap="square" lIns="0" tIns="0" rIns="0" bIns="0" rtlCol="0" anchor="t">
              <a:spAutoFit/>
            </a:bodyPr>
            <a:lstStyle/>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Flyers at local spots: USPS, schools, offices, coffee shops</a:t>
              </a:r>
            </a:p>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Facebook Page/Website</a:t>
              </a:r>
            </a:p>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Signage near freeway</a:t>
              </a:r>
            </a:p>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Instagram communication</a:t>
              </a:r>
            </a:p>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Community/network</a:t>
              </a:r>
            </a:p>
            <a:p>
              <a:pPr marL="690879" lvl="1" indent="-345439" algn="l">
                <a:lnSpc>
                  <a:spcPct val="150000"/>
                </a:lnSpc>
                <a:buFont typeface="Arial"/>
                <a:buChar char="•"/>
              </a:pPr>
              <a:r>
                <a:rPr lang="en-US" sz="3199" dirty="0">
                  <a:solidFill>
                    <a:srgbClr val="1F2020"/>
                  </a:solidFill>
                  <a:latin typeface="Century Gothic Paneuropean"/>
                  <a:ea typeface="Century Gothic Paneuropean"/>
                  <a:cs typeface="Century Gothic Paneuropean"/>
                  <a:sym typeface="Century Gothic Paneuropean"/>
                </a:rPr>
                <a:t>Local partnership with other farmers: peach and blueberry u-pick</a:t>
              </a:r>
            </a:p>
          </p:txBody>
        </p:sp>
        <p:sp>
          <p:nvSpPr>
            <p:cNvPr id="10" name="AutoShape 10"/>
            <p:cNvSpPr/>
            <p:nvPr/>
          </p:nvSpPr>
          <p:spPr>
            <a:xfrm>
              <a:off x="0" y="2249853"/>
              <a:ext cx="11769880" cy="0"/>
            </a:xfrm>
            <a:prstGeom prst="line">
              <a:avLst/>
            </a:prstGeom>
            <a:ln w="139700" cap="flat">
              <a:solidFill>
                <a:srgbClr val="4A501B"/>
              </a:solidFill>
              <a:prstDash val="solid"/>
              <a:headEnd type="none" w="sm" len="sm"/>
              <a:tailEnd type="none" w="sm" len="sm"/>
            </a:ln>
          </p:spPr>
          <p:txBody>
            <a:bodyPr/>
            <a:lstStyle/>
            <a:p>
              <a:endParaRPr lang="en-US"/>
            </a:p>
          </p:txBody>
        </p:sp>
      </p:grpSp>
      <p:sp>
        <p:nvSpPr>
          <p:cNvPr id="11" name="TextBox 11"/>
          <p:cNvSpPr txBox="1"/>
          <p:nvPr/>
        </p:nvSpPr>
        <p:spPr>
          <a:xfrm>
            <a:off x="6019800" y="9642256"/>
            <a:ext cx="2019895" cy="372745"/>
          </a:xfrm>
          <a:prstGeom prst="rect">
            <a:avLst/>
          </a:prstGeom>
        </p:spPr>
        <p:txBody>
          <a:bodyPr lIns="0" tIns="0" rIns="0" bIns="0" rtlCol="0" anchor="t">
            <a:spAutoFit/>
          </a:bodyPr>
          <a:lstStyle/>
          <a:p>
            <a:pPr algn="ctr">
              <a:lnSpc>
                <a:spcPts val="3079"/>
              </a:lnSpc>
              <a:spcBef>
                <a:spcPct val="0"/>
              </a:spcBef>
            </a:pPr>
            <a:r>
              <a:rPr lang="en-US" sz="2199" b="1" dirty="0">
                <a:solidFill>
                  <a:schemeClr val="bg1"/>
                </a:solidFill>
                <a:latin typeface="Canva Sans Bold"/>
                <a:ea typeface="Canva Sans Bold"/>
                <a:cs typeface="Canva Sans Bold"/>
                <a:sym typeface="Canva Sans Bold"/>
              </a:rPr>
              <a:t>@pickncherish</a:t>
            </a:r>
          </a:p>
        </p:txBody>
      </p:sp>
      <p:sp>
        <p:nvSpPr>
          <p:cNvPr id="12" name="TextBox 5">
            <a:extLst>
              <a:ext uri="{FF2B5EF4-FFF2-40B4-BE49-F238E27FC236}">
                <a16:creationId xmlns:a16="http://schemas.microsoft.com/office/drawing/2014/main" id="{9913B7D1-25FD-D9E1-0812-C9C3EE8A7969}"/>
              </a:ext>
            </a:extLst>
          </p:cNvPr>
          <p:cNvSpPr txBox="1"/>
          <p:nvPr/>
        </p:nvSpPr>
        <p:spPr>
          <a:xfrm>
            <a:off x="10248307" y="9708374"/>
            <a:ext cx="7695446" cy="322268"/>
          </a:xfrm>
          <a:prstGeom prst="rect">
            <a:avLst/>
          </a:prstGeom>
        </p:spPr>
        <p:txBody>
          <a:bodyPr lIns="0" tIns="0" rIns="0" bIns="0" rtlCol="0" anchor="t">
            <a:spAutoFit/>
          </a:bodyPr>
          <a:lstStyle/>
          <a:p>
            <a:pPr algn="r">
              <a:lnSpc>
                <a:spcPts val="2749"/>
              </a:lnSpc>
            </a:pPr>
            <a:r>
              <a:rPr lang="en-US" sz="2200" spc="-84" dirty="0">
                <a:latin typeface="Century Gothic" panose="020B0502020202020204" pitchFamily="34" charset="0"/>
                <a:ea typeface="Poppins Extra-Light"/>
                <a:cs typeface="Poppins Extra-Light"/>
                <a:sym typeface="Poppins Extra-Light"/>
              </a:rPr>
              <a:t>@stokesvineyards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1584" y="746877"/>
            <a:ext cx="16230601" cy="1763424"/>
            <a:chOff x="0" y="-47625"/>
            <a:chExt cx="21640800" cy="2351232"/>
          </a:xfrm>
        </p:grpSpPr>
        <p:sp>
          <p:nvSpPr>
            <p:cNvPr id="3" name="TextBox 3"/>
            <p:cNvSpPr txBox="1"/>
            <p:nvPr/>
          </p:nvSpPr>
          <p:spPr>
            <a:xfrm>
              <a:off x="0" y="1041847"/>
              <a:ext cx="18712798" cy="1261760"/>
            </a:xfrm>
            <a:prstGeom prst="rect">
              <a:avLst/>
            </a:prstGeom>
          </p:spPr>
          <p:txBody>
            <a:bodyPr lIns="0" tIns="0" rIns="0" bIns="0" rtlCol="0" anchor="t">
              <a:spAutoFit/>
            </a:bodyPr>
            <a:lstStyle/>
            <a:p>
              <a:pPr marL="0" lvl="0" indent="0" algn="l">
                <a:lnSpc>
                  <a:spcPts val="7686"/>
                </a:lnSpc>
              </a:pPr>
              <a:r>
                <a:rPr lang="en-US" sz="6052" b="1" dirty="0">
                  <a:solidFill>
                    <a:srgbClr val="272A2F"/>
                  </a:solidFill>
                  <a:latin typeface="Century Gothic Paneuropean"/>
                  <a:ea typeface="Century Gothic Paneuropean"/>
                  <a:cs typeface="Century Gothic Paneuropean"/>
                  <a:sym typeface="Century Gothic Paneuropean"/>
                </a:rPr>
                <a:t>Family Participation</a:t>
              </a:r>
            </a:p>
          </p:txBody>
        </p:sp>
        <p:sp>
          <p:nvSpPr>
            <p:cNvPr id="4" name="TextBox 4"/>
            <p:cNvSpPr txBox="1"/>
            <p:nvPr/>
          </p:nvSpPr>
          <p:spPr>
            <a:xfrm>
              <a:off x="0" y="-47625"/>
              <a:ext cx="10788187" cy="503188"/>
            </a:xfrm>
            <a:prstGeom prst="rect">
              <a:avLst/>
            </a:prstGeom>
          </p:spPr>
          <p:txBody>
            <a:bodyPr lIns="0" tIns="0" rIns="0" bIns="0" rtlCol="0" anchor="t">
              <a:spAutoFit/>
            </a:bodyPr>
            <a:lstStyle/>
            <a:p>
              <a:pPr marL="0" lvl="0" indent="0" algn="l">
                <a:lnSpc>
                  <a:spcPts val="3217"/>
                </a:lnSpc>
                <a:spcBef>
                  <a:spcPct val="0"/>
                </a:spcBef>
              </a:pPr>
              <a:endParaRPr/>
            </a:p>
          </p:txBody>
        </p:sp>
        <p:sp>
          <p:nvSpPr>
            <p:cNvPr id="5" name="AutoShape 5"/>
            <p:cNvSpPr/>
            <p:nvPr/>
          </p:nvSpPr>
          <p:spPr>
            <a:xfrm>
              <a:off x="0" y="649168"/>
              <a:ext cx="21640800" cy="85443"/>
            </a:xfrm>
            <a:prstGeom prst="rect">
              <a:avLst/>
            </a:prstGeom>
            <a:solidFill>
              <a:srgbClr val="2D3034"/>
            </a:solidFill>
          </p:spPr>
          <p:txBody>
            <a:bodyPr/>
            <a:lstStyle/>
            <a:p>
              <a:endParaRPr lang="en-US"/>
            </a:p>
          </p:txBody>
        </p:sp>
      </p:grpSp>
      <p:sp>
        <p:nvSpPr>
          <p:cNvPr id="12" name="TextBox 5">
            <a:extLst>
              <a:ext uri="{FF2B5EF4-FFF2-40B4-BE49-F238E27FC236}">
                <a16:creationId xmlns:a16="http://schemas.microsoft.com/office/drawing/2014/main" id="{7432204E-E3DF-8AEE-1D94-6F1AB9CDA287}"/>
              </a:ext>
            </a:extLst>
          </p:cNvPr>
          <p:cNvSpPr txBox="1"/>
          <p:nvPr/>
        </p:nvSpPr>
        <p:spPr>
          <a:xfrm>
            <a:off x="10363200" y="9791700"/>
            <a:ext cx="7695446" cy="322268"/>
          </a:xfrm>
          <a:prstGeom prst="rect">
            <a:avLst/>
          </a:prstGeom>
        </p:spPr>
        <p:txBody>
          <a:bodyPr lIns="0" tIns="0" rIns="0" bIns="0" rtlCol="0" anchor="t">
            <a:spAutoFit/>
          </a:bodyPr>
          <a:lstStyle/>
          <a:p>
            <a:pPr algn="r">
              <a:lnSpc>
                <a:spcPts val="2749"/>
              </a:lnSpc>
            </a:pPr>
            <a:r>
              <a:rPr lang="en-US" sz="2200" spc="-84" dirty="0">
                <a:latin typeface="Century Gothic" panose="020B0502020202020204" pitchFamily="34" charset="0"/>
                <a:ea typeface="Poppins Extra-Light"/>
                <a:cs typeface="Poppins Extra-Light"/>
                <a:sym typeface="Poppins Extra-Light"/>
              </a:rPr>
              <a:t>@stokesvineyards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00" y="2691210"/>
            <a:ext cx="18300700" cy="7595790"/>
            <a:chOff x="0" y="0"/>
            <a:chExt cx="4819937" cy="2000537"/>
          </a:xfrm>
        </p:grpSpPr>
        <p:sp>
          <p:nvSpPr>
            <p:cNvPr id="3" name="Freeform 3"/>
            <p:cNvSpPr/>
            <p:nvPr/>
          </p:nvSpPr>
          <p:spPr>
            <a:xfrm>
              <a:off x="0" y="0"/>
              <a:ext cx="4819938" cy="2000537"/>
            </a:xfrm>
            <a:custGeom>
              <a:avLst/>
              <a:gdLst/>
              <a:ahLst/>
              <a:cxnLst/>
              <a:rect l="l" t="t" r="r" b="b"/>
              <a:pathLst>
                <a:path w="4819938" h="2000537">
                  <a:moveTo>
                    <a:pt x="0" y="0"/>
                  </a:moveTo>
                  <a:lnTo>
                    <a:pt x="4819938" y="0"/>
                  </a:lnTo>
                  <a:lnTo>
                    <a:pt x="4819938" y="2000537"/>
                  </a:lnTo>
                  <a:lnTo>
                    <a:pt x="0" y="2000537"/>
                  </a:lnTo>
                  <a:close/>
                </a:path>
              </a:pathLst>
            </a:custGeom>
            <a:solidFill>
              <a:srgbClr val="1C1B01"/>
            </a:solidFill>
          </p:spPr>
          <p:txBody>
            <a:bodyPr/>
            <a:lstStyle/>
            <a:p>
              <a:endParaRPr lang="en-US">
                <a:solidFill>
                  <a:schemeClr val="tx1">
                    <a:lumMod val="50000"/>
                    <a:lumOff val="50000"/>
                  </a:schemeClr>
                </a:solidFill>
              </a:endParaRPr>
            </a:p>
          </p:txBody>
        </p:sp>
        <p:sp>
          <p:nvSpPr>
            <p:cNvPr id="4" name="TextBox 4"/>
            <p:cNvSpPr txBox="1"/>
            <p:nvPr/>
          </p:nvSpPr>
          <p:spPr>
            <a:xfrm>
              <a:off x="0" y="-57150"/>
              <a:ext cx="4819937" cy="2057687"/>
            </a:xfrm>
            <a:prstGeom prst="rect">
              <a:avLst/>
            </a:prstGeom>
          </p:spPr>
          <p:txBody>
            <a:bodyPr lIns="50800" tIns="50800" rIns="50800" bIns="50800" rtlCol="0" anchor="ctr"/>
            <a:lstStyle/>
            <a:p>
              <a:pPr algn="ctr">
                <a:lnSpc>
                  <a:spcPts val="3150"/>
                </a:lnSpc>
              </a:pPr>
              <a:endParaRPr>
                <a:solidFill>
                  <a:schemeClr val="tx1">
                    <a:lumMod val="65000"/>
                    <a:lumOff val="35000"/>
                  </a:schemeClr>
                </a:solidFill>
              </a:endParaRPr>
            </a:p>
          </p:txBody>
        </p:sp>
      </p:grpSp>
      <p:sp>
        <p:nvSpPr>
          <p:cNvPr id="5" name="TextBox 5"/>
          <p:cNvSpPr txBox="1"/>
          <p:nvPr/>
        </p:nvSpPr>
        <p:spPr>
          <a:xfrm>
            <a:off x="609618" y="878647"/>
            <a:ext cx="16649682" cy="1171577"/>
          </a:xfrm>
          <a:prstGeom prst="rect">
            <a:avLst/>
          </a:prstGeom>
        </p:spPr>
        <p:txBody>
          <a:bodyPr lIns="0" tIns="0" rIns="0" bIns="0" rtlCol="0" anchor="t">
            <a:spAutoFit/>
          </a:bodyPr>
          <a:lstStyle/>
          <a:p>
            <a:pPr marL="0" lvl="0" indent="0" algn="ctr">
              <a:lnSpc>
                <a:spcPts val="8925"/>
              </a:lnSpc>
            </a:pPr>
            <a:r>
              <a:rPr lang="en-US" sz="8500" b="1" dirty="0">
                <a:solidFill>
                  <a:srgbClr val="30301B"/>
                </a:solidFill>
                <a:latin typeface="Century Gothic Paneuropean Bold"/>
                <a:ea typeface="Century Gothic Paneuropean Bold"/>
                <a:cs typeface="Century Gothic Paneuropean Bold"/>
                <a:sym typeface="Century Gothic Paneuropean Bold"/>
              </a:rPr>
              <a:t>Cultivating Joy &amp; Connection</a:t>
            </a:r>
          </a:p>
        </p:txBody>
      </p:sp>
      <p:sp>
        <p:nvSpPr>
          <p:cNvPr id="12" name="TextBox 12"/>
          <p:cNvSpPr txBox="1"/>
          <p:nvPr/>
        </p:nvSpPr>
        <p:spPr>
          <a:xfrm>
            <a:off x="1331069" y="3083037"/>
            <a:ext cx="4052921"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Open Sans 1"/>
                <a:ea typeface="Open Sans 1"/>
                <a:cs typeface="Open Sans 1"/>
                <a:sym typeface="Open Sans 1"/>
              </a:rPr>
              <a:t>Photo Booths</a:t>
            </a:r>
          </a:p>
        </p:txBody>
      </p:sp>
      <p:sp>
        <p:nvSpPr>
          <p:cNvPr id="13" name="TextBox 13"/>
          <p:cNvSpPr txBox="1"/>
          <p:nvPr/>
        </p:nvSpPr>
        <p:spPr>
          <a:xfrm>
            <a:off x="12904010" y="3083037"/>
            <a:ext cx="4052921"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Open Sans 1"/>
                <a:ea typeface="Open Sans 1"/>
                <a:cs typeface="Open Sans 1"/>
                <a:sym typeface="Open Sans 1"/>
              </a:rPr>
              <a:t>Kubota rides</a:t>
            </a:r>
          </a:p>
        </p:txBody>
      </p:sp>
      <p:sp>
        <p:nvSpPr>
          <p:cNvPr id="14" name="TextBox 14"/>
          <p:cNvSpPr txBox="1"/>
          <p:nvPr/>
        </p:nvSpPr>
        <p:spPr>
          <a:xfrm>
            <a:off x="7117540" y="3083037"/>
            <a:ext cx="4052921"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Open Sans 1"/>
                <a:ea typeface="Open Sans 1"/>
                <a:cs typeface="Open Sans 1"/>
                <a:sym typeface="Open Sans 1"/>
              </a:rPr>
              <a:t>Tractor time</a:t>
            </a:r>
          </a:p>
        </p:txBody>
      </p:sp>
      <p:sp>
        <p:nvSpPr>
          <p:cNvPr id="15" name="TextBox 5">
            <a:extLst>
              <a:ext uri="{FF2B5EF4-FFF2-40B4-BE49-F238E27FC236}">
                <a16:creationId xmlns:a16="http://schemas.microsoft.com/office/drawing/2014/main" id="{8FBA85DF-E373-11B4-1455-F2152F3CEC7C}"/>
              </a:ext>
            </a:extLst>
          </p:cNvPr>
          <p:cNvSpPr txBox="1"/>
          <p:nvPr/>
        </p:nvSpPr>
        <p:spPr>
          <a:xfrm>
            <a:off x="9976515" y="9845629"/>
            <a:ext cx="7695446" cy="346249"/>
          </a:xfrm>
          <a:prstGeom prst="rect">
            <a:avLst/>
          </a:prstGeom>
        </p:spPr>
        <p:txBody>
          <a:bodyPr lIns="0" tIns="0" rIns="0" bIns="0" rtlCol="0" anchor="t">
            <a:spAutoFit/>
          </a:bodyPr>
          <a:lstStyle/>
          <a:p>
            <a:pPr algn="r">
              <a:lnSpc>
                <a:spcPts val="2749"/>
              </a:lnSpc>
            </a:pPr>
            <a:r>
              <a:rPr lang="en-US" sz="2200" spc="-84" dirty="0">
                <a:solidFill>
                  <a:schemeClr val="bg1"/>
                </a:solidFill>
                <a:latin typeface="Poppins Extra-Light"/>
                <a:ea typeface="Poppins Extra-Light"/>
                <a:cs typeface="Poppins Extra-Light"/>
                <a:sym typeface="Poppins Extra-Light"/>
              </a:rPr>
              <a:t>@stokesvineyards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016146" y="965605"/>
            <a:ext cx="6620239" cy="8355790"/>
            <a:chOff x="0" y="0"/>
            <a:chExt cx="8826986" cy="11141054"/>
          </a:xfrm>
        </p:grpSpPr>
        <p:sp>
          <p:nvSpPr>
            <p:cNvPr id="5" name="TextBox 5"/>
            <p:cNvSpPr txBox="1"/>
            <p:nvPr/>
          </p:nvSpPr>
          <p:spPr>
            <a:xfrm>
              <a:off x="297817" y="0"/>
              <a:ext cx="8442314" cy="3048000"/>
            </a:xfrm>
            <a:prstGeom prst="rect">
              <a:avLst/>
            </a:prstGeom>
          </p:spPr>
          <p:txBody>
            <a:bodyPr lIns="0" tIns="0" rIns="0" bIns="0" rtlCol="0" anchor="t">
              <a:spAutoFit/>
            </a:bodyPr>
            <a:lstStyle/>
            <a:p>
              <a:pPr marL="0" lvl="0" indent="0" algn="l">
                <a:lnSpc>
                  <a:spcPts val="9008"/>
                </a:lnSpc>
              </a:pPr>
              <a:r>
                <a:rPr lang="en-US" sz="7507">
                  <a:solidFill>
                    <a:srgbClr val="000000"/>
                  </a:solidFill>
                  <a:latin typeface="Century Gothic Paneuropean"/>
                  <a:ea typeface="Century Gothic Paneuropean"/>
                  <a:cs typeface="Century Gothic Paneuropean"/>
                  <a:sym typeface="Century Gothic Paneuropean"/>
                </a:rPr>
                <a:t>Whole Farm Profitability</a:t>
              </a:r>
            </a:p>
          </p:txBody>
        </p:sp>
        <p:sp>
          <p:nvSpPr>
            <p:cNvPr id="6" name="TextBox 6"/>
            <p:cNvSpPr txBox="1"/>
            <p:nvPr/>
          </p:nvSpPr>
          <p:spPr>
            <a:xfrm>
              <a:off x="297817" y="4349030"/>
              <a:ext cx="8442314" cy="6792023"/>
            </a:xfrm>
            <a:prstGeom prst="rect">
              <a:avLst/>
            </a:prstGeom>
          </p:spPr>
          <p:txBody>
            <a:bodyPr lIns="0" tIns="0" rIns="0" bIns="0" rtlCol="0" anchor="t">
              <a:spAutoFit/>
            </a:bodyPr>
            <a:lstStyle/>
            <a:p>
              <a:pPr marL="623411" lvl="1" indent="-311706"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Minimal Expenses</a:t>
              </a:r>
            </a:p>
            <a:p>
              <a:pPr marL="623411" lvl="1" indent="-311706"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Maximize Margins</a:t>
              </a:r>
            </a:p>
            <a:p>
              <a:pPr marL="623411" lvl="1" indent="-311706"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Control Pricing</a:t>
              </a:r>
            </a:p>
            <a:p>
              <a:pPr marL="623411" lvl="1" indent="-311706"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Attract Visitors</a:t>
              </a:r>
            </a:p>
            <a:p>
              <a:pPr marL="1246822" lvl="2" indent="-415608"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150 families</a:t>
              </a:r>
            </a:p>
            <a:p>
              <a:pPr marL="1246822" lvl="2" indent="-415608"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Over 6 days </a:t>
              </a:r>
            </a:p>
            <a:p>
              <a:pPr marL="1246822" lvl="2" indent="-415608" algn="l">
                <a:lnSpc>
                  <a:spcPts val="5110"/>
                </a:lnSpc>
                <a:buFont typeface="Arial"/>
                <a:buChar char="⚬"/>
              </a:pPr>
              <a:r>
                <a:rPr lang="en-US" sz="2887" dirty="0">
                  <a:solidFill>
                    <a:srgbClr val="1F2020"/>
                  </a:solidFill>
                  <a:latin typeface="Century Gothic Paneuropean"/>
                  <a:ea typeface="Century Gothic Paneuropean"/>
                  <a:cs typeface="Century Gothic Paneuropean"/>
                  <a:sym typeface="Century Gothic Paneuropean"/>
                </a:rPr>
                <a:t>Within 30 miles (Elk Grove,  Galt)</a:t>
              </a:r>
            </a:p>
          </p:txBody>
        </p:sp>
        <p:sp>
          <p:nvSpPr>
            <p:cNvPr id="7" name="AutoShape 7"/>
            <p:cNvSpPr/>
            <p:nvPr/>
          </p:nvSpPr>
          <p:spPr>
            <a:xfrm>
              <a:off x="0" y="3515649"/>
              <a:ext cx="8826986" cy="0"/>
            </a:xfrm>
            <a:prstGeom prst="line">
              <a:avLst/>
            </a:prstGeom>
            <a:ln w="139700" cap="flat">
              <a:solidFill>
                <a:srgbClr val="000000"/>
              </a:solidFill>
              <a:prstDash val="solid"/>
              <a:headEnd type="none" w="sm" len="sm"/>
              <a:tailEnd type="none" w="sm" len="sm"/>
            </a:ln>
          </p:spPr>
          <p:txBody>
            <a:bodyPr/>
            <a:lstStyle/>
            <a:p>
              <a:endParaRPr lang="en-US"/>
            </a:p>
          </p:txBody>
        </p:sp>
      </p:grpSp>
      <p:sp>
        <p:nvSpPr>
          <p:cNvPr id="8" name="TextBox 5">
            <a:extLst>
              <a:ext uri="{FF2B5EF4-FFF2-40B4-BE49-F238E27FC236}">
                <a16:creationId xmlns:a16="http://schemas.microsoft.com/office/drawing/2014/main" id="{EA4064ED-992B-BB8E-0434-408B1A945FA3}"/>
              </a:ext>
            </a:extLst>
          </p:cNvPr>
          <p:cNvSpPr txBox="1"/>
          <p:nvPr/>
        </p:nvSpPr>
        <p:spPr>
          <a:xfrm>
            <a:off x="10363200" y="9791700"/>
            <a:ext cx="7695446" cy="322268"/>
          </a:xfrm>
          <a:prstGeom prst="rect">
            <a:avLst/>
          </a:prstGeom>
        </p:spPr>
        <p:txBody>
          <a:bodyPr lIns="0" tIns="0" rIns="0" bIns="0" rtlCol="0" anchor="t">
            <a:spAutoFit/>
          </a:bodyPr>
          <a:lstStyle/>
          <a:p>
            <a:pPr algn="r">
              <a:lnSpc>
                <a:spcPts val="2749"/>
              </a:lnSpc>
            </a:pPr>
            <a:r>
              <a:rPr lang="en-US" sz="2200" spc="-84" dirty="0">
                <a:latin typeface="Century Gothic" panose="020B0502020202020204" pitchFamily="34" charset="0"/>
                <a:ea typeface="Poppins Extra-Light"/>
                <a:cs typeface="Poppins Extra-Light"/>
                <a:sym typeface="Poppins Extra-Light"/>
              </a:rPr>
              <a:t>@stokesvineyards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067847" y="1738293"/>
            <a:ext cx="8019890" cy="952736"/>
          </a:xfrm>
          <a:prstGeom prst="rect">
            <a:avLst/>
          </a:prstGeom>
        </p:spPr>
        <p:txBody>
          <a:bodyPr lIns="0" tIns="0" rIns="0" bIns="0" rtlCol="0" anchor="t">
            <a:spAutoFit/>
          </a:bodyPr>
          <a:lstStyle/>
          <a:p>
            <a:pPr marL="0" lvl="0" indent="0" algn="l">
              <a:lnSpc>
                <a:spcPts val="6980"/>
              </a:lnSpc>
              <a:spcBef>
                <a:spcPct val="0"/>
              </a:spcBef>
            </a:pPr>
            <a:r>
              <a:rPr lang="en-US" sz="7756" u="none" strike="noStrike">
                <a:solidFill>
                  <a:srgbClr val="000000"/>
                </a:solidFill>
                <a:latin typeface="Century Gothic Paneuropean"/>
                <a:ea typeface="Century Gothic Paneuropean"/>
                <a:cs typeface="Century Gothic Paneuropean"/>
                <a:sym typeface="Century Gothic Paneuropean"/>
              </a:rPr>
              <a:t>Long Term Vision</a:t>
            </a:r>
          </a:p>
        </p:txBody>
      </p:sp>
      <p:grpSp>
        <p:nvGrpSpPr>
          <p:cNvPr id="5" name="Group 5"/>
          <p:cNvGrpSpPr/>
          <p:nvPr/>
        </p:nvGrpSpPr>
        <p:grpSpPr>
          <a:xfrm>
            <a:off x="9067866" y="3660958"/>
            <a:ext cx="8458134" cy="1309266"/>
            <a:chOff x="0" y="85725"/>
            <a:chExt cx="10447867" cy="1745689"/>
          </a:xfrm>
        </p:grpSpPr>
        <p:sp>
          <p:nvSpPr>
            <p:cNvPr id="6" name="TextBox 6"/>
            <p:cNvSpPr txBox="1"/>
            <p:nvPr/>
          </p:nvSpPr>
          <p:spPr>
            <a:xfrm>
              <a:off x="0" y="85725"/>
              <a:ext cx="10447867" cy="523875"/>
            </a:xfrm>
            <a:prstGeom prst="rect">
              <a:avLst/>
            </a:prstGeom>
          </p:spPr>
          <p:txBody>
            <a:bodyPr lIns="0" tIns="0" rIns="0" bIns="0" rtlCol="0" anchor="t">
              <a:spAutoFit/>
            </a:bodyPr>
            <a:lstStyle/>
            <a:p>
              <a:pPr marL="0" lvl="0" indent="0" algn="l">
                <a:lnSpc>
                  <a:spcPts val="2700"/>
                </a:lnSpc>
                <a:spcBef>
                  <a:spcPct val="0"/>
                </a:spcBef>
              </a:pPr>
              <a:r>
                <a:rPr lang="en-US" sz="3000" b="1" u="none" strike="noStrike" dirty="0">
                  <a:solidFill>
                    <a:srgbClr val="000000"/>
                  </a:solidFill>
                  <a:latin typeface="Open Sans 2 Bold"/>
                  <a:ea typeface="Open Sans 2 Bold"/>
                  <a:cs typeface="Open Sans 2 Bold"/>
                  <a:sym typeface="Open Sans 2 Bold"/>
                </a:rPr>
                <a:t>Financial Stability for Farm</a:t>
              </a:r>
            </a:p>
          </p:txBody>
        </p:sp>
        <p:sp>
          <p:nvSpPr>
            <p:cNvPr id="7" name="TextBox 7"/>
            <p:cNvSpPr txBox="1"/>
            <p:nvPr/>
          </p:nvSpPr>
          <p:spPr>
            <a:xfrm>
              <a:off x="0" y="899876"/>
              <a:ext cx="10447867" cy="931538"/>
            </a:xfrm>
            <a:prstGeom prst="rect">
              <a:avLst/>
            </a:prstGeom>
          </p:spPr>
          <p:txBody>
            <a:bodyPr lIns="0" tIns="0" rIns="0" bIns="0" rtlCol="0" anchor="t">
              <a:spAutoFit/>
            </a:bodyPr>
            <a:lstStyle/>
            <a:p>
              <a:pPr marL="0" lvl="0" indent="0" algn="l">
                <a:lnSpc>
                  <a:spcPts val="2749"/>
                </a:lnSpc>
                <a:spcBef>
                  <a:spcPct val="0"/>
                </a:spcBef>
              </a:pPr>
              <a:r>
                <a:rPr lang="en-US" sz="2600" dirty="0">
                  <a:solidFill>
                    <a:srgbClr val="1F2020"/>
                  </a:solidFill>
                  <a:latin typeface="Open Sans 2"/>
                  <a:ea typeface="Open Sans 2"/>
                  <a:cs typeface="Open Sans 2"/>
                  <a:sym typeface="Open Sans 2"/>
                </a:rPr>
                <a:t>Room for growth, but gained momentum as a family</a:t>
              </a:r>
            </a:p>
          </p:txBody>
        </p:sp>
      </p:grpSp>
      <p:grpSp>
        <p:nvGrpSpPr>
          <p:cNvPr id="8" name="Group 8"/>
          <p:cNvGrpSpPr/>
          <p:nvPr/>
        </p:nvGrpSpPr>
        <p:grpSpPr>
          <a:xfrm>
            <a:off x="9067833" y="5566672"/>
            <a:ext cx="7835900" cy="956862"/>
            <a:chOff x="0" y="85725"/>
            <a:chExt cx="10447867" cy="1275816"/>
          </a:xfrm>
        </p:grpSpPr>
        <p:sp>
          <p:nvSpPr>
            <p:cNvPr id="9" name="TextBox 9"/>
            <p:cNvSpPr txBox="1"/>
            <p:nvPr/>
          </p:nvSpPr>
          <p:spPr>
            <a:xfrm>
              <a:off x="0" y="85725"/>
              <a:ext cx="10447867" cy="523875"/>
            </a:xfrm>
            <a:prstGeom prst="rect">
              <a:avLst/>
            </a:prstGeom>
          </p:spPr>
          <p:txBody>
            <a:bodyPr lIns="0" tIns="0" rIns="0" bIns="0" rtlCol="0" anchor="t">
              <a:spAutoFit/>
            </a:bodyPr>
            <a:lstStyle/>
            <a:p>
              <a:pPr marL="0" lvl="0" indent="0" algn="l">
                <a:lnSpc>
                  <a:spcPts val="2700"/>
                </a:lnSpc>
                <a:spcBef>
                  <a:spcPct val="0"/>
                </a:spcBef>
              </a:pPr>
              <a:r>
                <a:rPr lang="en-US" sz="3000" b="1" u="none" strike="noStrike" dirty="0">
                  <a:solidFill>
                    <a:srgbClr val="000000"/>
                  </a:solidFill>
                  <a:latin typeface="Open Sans 2 Bold"/>
                  <a:ea typeface="Open Sans 2 Bold"/>
                  <a:cs typeface="Open Sans 2 Bold"/>
                  <a:sym typeface="Open Sans 2 Bold"/>
                </a:rPr>
                <a:t>Encourage Younger Generations</a:t>
              </a:r>
            </a:p>
          </p:txBody>
        </p:sp>
        <p:sp>
          <p:nvSpPr>
            <p:cNvPr id="10" name="TextBox 10"/>
            <p:cNvSpPr txBox="1"/>
            <p:nvPr/>
          </p:nvSpPr>
          <p:spPr>
            <a:xfrm>
              <a:off x="0" y="899876"/>
              <a:ext cx="10447867" cy="461665"/>
            </a:xfrm>
            <a:prstGeom prst="rect">
              <a:avLst/>
            </a:prstGeom>
          </p:spPr>
          <p:txBody>
            <a:bodyPr lIns="0" tIns="0" rIns="0" bIns="0" rtlCol="0" anchor="t">
              <a:spAutoFit/>
            </a:bodyPr>
            <a:lstStyle/>
            <a:p>
              <a:pPr marL="0" lvl="0" indent="0" algn="l">
                <a:lnSpc>
                  <a:spcPts val="2749"/>
                </a:lnSpc>
                <a:spcBef>
                  <a:spcPct val="0"/>
                </a:spcBef>
              </a:pPr>
              <a:r>
                <a:rPr lang="en-US" sz="2600" dirty="0">
                  <a:solidFill>
                    <a:srgbClr val="1F2020"/>
                  </a:solidFill>
                  <a:latin typeface="Open Sans 2"/>
                  <a:ea typeface="Open Sans 2"/>
                  <a:cs typeface="Open Sans 2"/>
                  <a:sym typeface="Open Sans 2"/>
                </a:rPr>
                <a:t>Field trips, private tours, market to schools</a:t>
              </a:r>
            </a:p>
          </p:txBody>
        </p:sp>
      </p:grpSp>
      <p:grpSp>
        <p:nvGrpSpPr>
          <p:cNvPr id="11" name="Group 11"/>
          <p:cNvGrpSpPr/>
          <p:nvPr/>
        </p:nvGrpSpPr>
        <p:grpSpPr>
          <a:xfrm>
            <a:off x="9067832" y="7358917"/>
            <a:ext cx="8458133" cy="1378169"/>
            <a:chOff x="0" y="0"/>
            <a:chExt cx="10447867" cy="1837559"/>
          </a:xfrm>
        </p:grpSpPr>
        <p:sp>
          <p:nvSpPr>
            <p:cNvPr id="12" name="TextBox 12"/>
            <p:cNvSpPr txBox="1"/>
            <p:nvPr/>
          </p:nvSpPr>
          <p:spPr>
            <a:xfrm>
              <a:off x="0" y="85725"/>
              <a:ext cx="10447867" cy="523875"/>
            </a:xfrm>
            <a:prstGeom prst="rect">
              <a:avLst/>
            </a:prstGeom>
          </p:spPr>
          <p:txBody>
            <a:bodyPr lIns="0" tIns="0" rIns="0" bIns="0" rtlCol="0" anchor="t">
              <a:spAutoFit/>
            </a:bodyPr>
            <a:lstStyle/>
            <a:p>
              <a:pPr marL="0" lvl="0" indent="0" algn="l">
                <a:lnSpc>
                  <a:spcPts val="2700"/>
                </a:lnSpc>
                <a:spcBef>
                  <a:spcPct val="0"/>
                </a:spcBef>
              </a:pPr>
              <a:r>
                <a:rPr lang="en-US" sz="3000" b="1" u="none" strike="noStrike" dirty="0">
                  <a:solidFill>
                    <a:srgbClr val="000000"/>
                  </a:solidFill>
                  <a:latin typeface="Open Sans 2 Bold"/>
                  <a:ea typeface="Open Sans 2 Bold"/>
                  <a:cs typeface="Open Sans 2 Bold"/>
                  <a:sym typeface="Open Sans 2 Bold"/>
                </a:rPr>
                <a:t>Expansion Opportunities</a:t>
              </a:r>
            </a:p>
          </p:txBody>
        </p:sp>
        <p:sp>
          <p:nvSpPr>
            <p:cNvPr id="13" name="TextBox 13"/>
            <p:cNvSpPr txBox="1"/>
            <p:nvPr/>
          </p:nvSpPr>
          <p:spPr>
            <a:xfrm>
              <a:off x="0" y="899876"/>
              <a:ext cx="10447867" cy="937683"/>
            </a:xfrm>
            <a:prstGeom prst="rect">
              <a:avLst/>
            </a:prstGeom>
          </p:spPr>
          <p:txBody>
            <a:bodyPr lIns="0" tIns="0" rIns="0" bIns="0" rtlCol="0" anchor="t">
              <a:spAutoFit/>
            </a:bodyPr>
            <a:lstStyle/>
            <a:p>
              <a:pPr marL="0" lvl="0" indent="0" algn="l">
                <a:lnSpc>
                  <a:spcPts val="2749"/>
                </a:lnSpc>
                <a:spcBef>
                  <a:spcPct val="0"/>
                </a:spcBef>
              </a:pPr>
              <a:r>
                <a:rPr lang="en-US" sz="2600" dirty="0">
                  <a:solidFill>
                    <a:srgbClr val="1F2020"/>
                  </a:solidFill>
                  <a:latin typeface="Open Sans 2"/>
                  <a:ea typeface="Open Sans 2"/>
                  <a:cs typeface="Open Sans 2"/>
                  <a:sym typeface="Open Sans 2"/>
                </a:rPr>
                <a:t>Increase sales with honey, merchandising, entry fees, photo booths, etc. </a:t>
              </a:r>
            </a:p>
          </p:txBody>
        </p:sp>
      </p:grpSp>
      <p:sp>
        <p:nvSpPr>
          <p:cNvPr id="15" name="TextBox 5">
            <a:extLst>
              <a:ext uri="{FF2B5EF4-FFF2-40B4-BE49-F238E27FC236}">
                <a16:creationId xmlns:a16="http://schemas.microsoft.com/office/drawing/2014/main" id="{7B026715-322F-3CD1-8C3B-1915CB3E9DC6}"/>
              </a:ext>
            </a:extLst>
          </p:cNvPr>
          <p:cNvSpPr txBox="1"/>
          <p:nvPr/>
        </p:nvSpPr>
        <p:spPr>
          <a:xfrm>
            <a:off x="10363200" y="9791700"/>
            <a:ext cx="7695446" cy="322268"/>
          </a:xfrm>
          <a:prstGeom prst="rect">
            <a:avLst/>
          </a:prstGeom>
        </p:spPr>
        <p:txBody>
          <a:bodyPr lIns="0" tIns="0" rIns="0" bIns="0" rtlCol="0" anchor="t">
            <a:spAutoFit/>
          </a:bodyPr>
          <a:lstStyle/>
          <a:p>
            <a:pPr algn="r">
              <a:lnSpc>
                <a:spcPts val="2749"/>
              </a:lnSpc>
            </a:pPr>
            <a:r>
              <a:rPr lang="en-US" sz="2200" spc="-84" dirty="0">
                <a:latin typeface="Century Gothic" panose="020B0502020202020204" pitchFamily="34" charset="0"/>
                <a:ea typeface="Poppins Extra-Light"/>
                <a:cs typeface="Poppins Extra-Light"/>
                <a:sym typeface="Poppins Extra-Light"/>
              </a:rPr>
              <a:t>@stokesvineyards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 name="Group 3"/>
          <p:cNvGrpSpPr/>
          <p:nvPr/>
        </p:nvGrpSpPr>
        <p:grpSpPr>
          <a:xfrm>
            <a:off x="3062580" y="3130731"/>
            <a:ext cx="12162840" cy="4025538"/>
            <a:chOff x="0" y="0"/>
            <a:chExt cx="3203382" cy="1060224"/>
          </a:xfrm>
        </p:grpSpPr>
        <p:sp>
          <p:nvSpPr>
            <p:cNvPr id="4" name="Freeform 4"/>
            <p:cNvSpPr/>
            <p:nvPr/>
          </p:nvSpPr>
          <p:spPr>
            <a:xfrm>
              <a:off x="0" y="0"/>
              <a:ext cx="3203382" cy="1060224"/>
            </a:xfrm>
            <a:custGeom>
              <a:avLst/>
              <a:gdLst/>
              <a:ahLst/>
              <a:cxnLst/>
              <a:rect l="l" t="t" r="r" b="b"/>
              <a:pathLst>
                <a:path w="3203382" h="1060224">
                  <a:moveTo>
                    <a:pt x="0" y="0"/>
                  </a:moveTo>
                  <a:lnTo>
                    <a:pt x="3203382" y="0"/>
                  </a:lnTo>
                  <a:lnTo>
                    <a:pt x="3203382" y="1060224"/>
                  </a:lnTo>
                  <a:lnTo>
                    <a:pt x="0" y="1060224"/>
                  </a:lnTo>
                  <a:close/>
                </a:path>
              </a:pathLst>
            </a:custGeom>
            <a:solidFill>
              <a:srgbClr val="536A42">
                <a:alpha val="60000"/>
              </a:srgbClr>
            </a:solidFill>
          </p:spPr>
          <p:txBody>
            <a:bodyPr/>
            <a:lstStyle/>
            <a:p>
              <a:endParaRPr lang="en-US"/>
            </a:p>
          </p:txBody>
        </p:sp>
        <p:sp>
          <p:nvSpPr>
            <p:cNvPr id="5" name="TextBox 5"/>
            <p:cNvSpPr txBox="1"/>
            <p:nvPr/>
          </p:nvSpPr>
          <p:spPr>
            <a:xfrm>
              <a:off x="0" y="-38100"/>
              <a:ext cx="3203382" cy="109832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280946" y="8216274"/>
            <a:ext cx="1495508" cy="1584111"/>
          </a:xfrm>
          <a:custGeom>
            <a:avLst/>
            <a:gdLst/>
            <a:ahLst/>
            <a:cxnLst/>
            <a:rect l="l" t="t" r="r" b="b"/>
            <a:pathLst>
              <a:path w="1495508" h="1584111">
                <a:moveTo>
                  <a:pt x="0" y="0"/>
                </a:moveTo>
                <a:lnTo>
                  <a:pt x="1495508" y="0"/>
                </a:lnTo>
                <a:lnTo>
                  <a:pt x="1495508" y="1584111"/>
                </a:lnTo>
                <a:lnTo>
                  <a:pt x="0" y="1584111"/>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3062580" y="3482098"/>
            <a:ext cx="12162840" cy="2865604"/>
          </a:xfrm>
          <a:prstGeom prst="rect">
            <a:avLst/>
          </a:prstGeom>
        </p:spPr>
        <p:txBody>
          <a:bodyPr lIns="0" tIns="0" rIns="0" bIns="0" rtlCol="0" anchor="t">
            <a:spAutoFit/>
          </a:bodyPr>
          <a:lstStyle/>
          <a:p>
            <a:pPr algn="ctr">
              <a:lnSpc>
                <a:spcPts val="22128"/>
              </a:lnSpc>
              <a:spcBef>
                <a:spcPct val="0"/>
              </a:spcBef>
            </a:pPr>
            <a:r>
              <a:rPr lang="en-US" sz="15805" b="1">
                <a:solidFill>
                  <a:srgbClr val="FFFFFF"/>
                </a:solidFill>
                <a:latin typeface="Poppins Bold"/>
                <a:ea typeface="Poppins Bold"/>
                <a:cs typeface="Poppins Bold"/>
                <a:sym typeface="Poppins Bold"/>
              </a:rPr>
              <a:t>Thank You</a:t>
            </a:r>
          </a:p>
        </p:txBody>
      </p:sp>
      <p:sp>
        <p:nvSpPr>
          <p:cNvPr id="8" name="TextBox 5">
            <a:extLst>
              <a:ext uri="{FF2B5EF4-FFF2-40B4-BE49-F238E27FC236}">
                <a16:creationId xmlns:a16="http://schemas.microsoft.com/office/drawing/2014/main" id="{8C2FDA0F-945C-1239-0480-6682088EFA8F}"/>
              </a:ext>
            </a:extLst>
          </p:cNvPr>
          <p:cNvSpPr txBox="1"/>
          <p:nvPr/>
        </p:nvSpPr>
        <p:spPr>
          <a:xfrm>
            <a:off x="10363200" y="9791700"/>
            <a:ext cx="7695446" cy="322268"/>
          </a:xfrm>
          <a:prstGeom prst="rect">
            <a:avLst/>
          </a:prstGeom>
        </p:spPr>
        <p:txBody>
          <a:bodyPr lIns="0" tIns="0" rIns="0" bIns="0" rtlCol="0" anchor="t">
            <a:spAutoFit/>
          </a:bodyPr>
          <a:lstStyle/>
          <a:p>
            <a:pPr algn="r">
              <a:lnSpc>
                <a:spcPts val="2749"/>
              </a:lnSpc>
            </a:pPr>
            <a:r>
              <a:rPr lang="en-US" sz="2200" spc="-84" dirty="0">
                <a:solidFill>
                  <a:schemeClr val="bg1"/>
                </a:solidFill>
                <a:latin typeface="Century Gothic" panose="020B0502020202020204" pitchFamily="34" charset="0"/>
                <a:ea typeface="Poppins Extra-Light"/>
                <a:cs typeface="Poppins Extra-Light"/>
                <a:sym typeface="Poppins Extra-Light"/>
              </a:rPr>
              <a:t>@stokesvineyards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9e5e87a-4acd-4530-9121-52987b7c744c" xsi:nil="true"/>
    <lcf76f155ced4ddcb4097134ff3c332f xmlns="986d2df0-7854-4426-a8f5-9e3d3380399b">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1529E37F0B6844BE581A8E5E57E09C" ma:contentTypeVersion="20" ma:contentTypeDescription="Create a new document." ma:contentTypeScope="" ma:versionID="472858a46d88d41e5919507e9c1aa717">
  <xsd:schema xmlns:xsd="http://www.w3.org/2001/XMLSchema" xmlns:xs="http://www.w3.org/2001/XMLSchema" xmlns:p="http://schemas.microsoft.com/office/2006/metadata/properties" xmlns:ns1="http://schemas.microsoft.com/sharepoint/v3" xmlns:ns2="986d2df0-7854-4426-a8f5-9e3d3380399b" xmlns:ns3="e9e5e87a-4acd-4530-9121-52987b7c744c" targetNamespace="http://schemas.microsoft.com/office/2006/metadata/properties" ma:root="true" ma:fieldsID="f8a68145c81c1c5d7822200a077d4922" ns1:_="" ns2:_="" ns3:_="">
    <xsd:import namespace="http://schemas.microsoft.com/sharepoint/v3"/>
    <xsd:import namespace="986d2df0-7854-4426-a8f5-9e3d3380399b"/>
    <xsd:import namespace="e9e5e87a-4acd-4530-9121-52987b7c74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6d2df0-7854-4426-a8f5-9e3d33803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b13520-43c6-47af-a59c-5077eb3837f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5e87a-4acd-4530-9121-52987b7c744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da5304f-ceeb-441a-b5ea-386044d0c3f1}" ma:internalName="TaxCatchAll" ma:showField="CatchAllData" ma:web="e9e5e87a-4acd-4530-9121-52987b7c744c">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27E26A-4AE7-43A7-879B-A353768AB700}">
  <ds:schemaRefs>
    <ds:schemaRef ds:uri="http://schemas.microsoft.com/office/2006/metadata/properties"/>
    <ds:schemaRef ds:uri="http://schemas.microsoft.com/office/infopath/2007/PartnerControls"/>
    <ds:schemaRef ds:uri="http://schemas.microsoft.com/sharepoint/v3"/>
    <ds:schemaRef ds:uri="e9e5e87a-4acd-4530-9121-52987b7c744c"/>
    <ds:schemaRef ds:uri="986d2df0-7854-4426-a8f5-9e3d3380399b"/>
  </ds:schemaRefs>
</ds:datastoreItem>
</file>

<file path=customXml/itemProps2.xml><?xml version="1.0" encoding="utf-8"?>
<ds:datastoreItem xmlns:ds="http://schemas.openxmlformats.org/officeDocument/2006/customXml" ds:itemID="{D2A2DBCA-39AE-42CB-BD4D-9DB7DB0F97BA}">
  <ds:schemaRefs>
    <ds:schemaRef ds:uri="http://schemas.microsoft.com/sharepoint/v3/contenttype/forms"/>
  </ds:schemaRefs>
</ds:datastoreItem>
</file>

<file path=customXml/itemProps3.xml><?xml version="1.0" encoding="utf-8"?>
<ds:datastoreItem xmlns:ds="http://schemas.openxmlformats.org/officeDocument/2006/customXml" ds:itemID="{30C9D692-606D-4ED1-9151-829AF5A33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6d2df0-7854-4426-a8f5-9e3d3380399b"/>
    <ds:schemaRef ds:uri="e9e5e87a-4acd-4530-9121-52987b7c7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1034</TotalTime>
  <Words>791</Words>
  <Application>Microsoft Office PowerPoint</Application>
  <PresentationFormat>Custom</PresentationFormat>
  <Paragraphs>120</Paragraphs>
  <Slides>9</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Calibri</vt:lpstr>
      <vt:lpstr>Century Gothic Paneuropean</vt:lpstr>
      <vt:lpstr>Poppins</vt:lpstr>
      <vt:lpstr>Century Gothic</vt:lpstr>
      <vt:lpstr>Open Sans 2 Bold</vt:lpstr>
      <vt:lpstr>Century Gothic Paneuropean Bold</vt:lpstr>
      <vt:lpstr>Poppins Bold</vt:lpstr>
      <vt:lpstr>Canva Sans Bold</vt:lpstr>
      <vt:lpstr>Poppins Extra-Light</vt:lpstr>
      <vt:lpstr>Poppins Semi-Bold</vt:lpstr>
      <vt:lpstr>Arial</vt:lpstr>
      <vt:lpstr>Open Sans 2</vt:lpstr>
      <vt:lpstr>Open Sans 1</vt:lpstr>
      <vt:lpstr>Open Sans 1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AgriFarm</dc:title>
  <dc:creator>Jacylyn</dc:creator>
  <cp:lastModifiedBy>Jerry Sypkens</cp:lastModifiedBy>
  <cp:revision>10</cp:revision>
  <dcterms:created xsi:type="dcterms:W3CDTF">2006-08-16T00:00:00Z</dcterms:created>
  <dcterms:modified xsi:type="dcterms:W3CDTF">2025-02-14T00:06:23Z</dcterms:modified>
  <dc:identifier>DAGchhH_nvI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0x010100C61529E37F0B6844BE581A8E5E57E09C</vt:lpwstr>
  </property>
</Properties>
</file>